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7102475" cy="10234613"/>
  <p:embeddedFontLst>
    <p:embeddedFont>
      <p:font typeface="Amiri" panose="020B0604020202020204" charset="-78"/>
      <p:regular r:id="rId24"/>
      <p:bold r:id="rId25"/>
      <p:italic r:id="rId26"/>
      <p:boldItalic r:id="rId27"/>
    </p:embeddedFont>
    <p:embeddedFont>
      <p:font typeface="Noto Sans Symbols" pitchFamily="2" charset="0"/>
      <p:regular r:id="rId28"/>
      <p:bold r:id="rId29"/>
    </p:embeddedFont>
    <p:embeddedFont>
      <p:font typeface="Sakkal Majalla" panose="02000000000000000000" pitchFamily="2" charset="-78"/>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LfKFLNbB4M3pc3L7aFO9EiIU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82" d="100"/>
          <a:sy n="82" d="100"/>
        </p:scale>
        <p:origin x="70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0.1</c:v>
                </c:pt>
                <c:pt idx="1">
                  <c:v>0.9</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2570893144775778"/>
          <c:w val="0.89578468833131664"/>
          <c:h val="0.63603162588780304"/>
        </c:manualLayout>
      </c:layout>
      <c:doughnutChart>
        <c:varyColors val="1"/>
        <c:ser>
          <c:idx val="0"/>
          <c:order val="0"/>
          <c:tx>
            <c:strRef>
              <c:f>Sheet1!$B$1</c:f>
              <c:strCache>
                <c:ptCount val="1"/>
                <c:pt idx="0">
                  <c:v>w</c:v>
                </c:pt>
              </c:strCache>
            </c:strRef>
          </c:tx>
          <c:spPr>
            <a:solidFill>
              <a:srgbClr val="00595F"/>
            </a:solidFill>
            <a:ln>
              <a:noFill/>
            </a:ln>
            <a:effectLst/>
          </c:spPr>
          <c:dPt>
            <c:idx val="0"/>
            <c:bubble3D val="0"/>
            <c:spPr>
              <a:solidFill>
                <a:srgbClr val="00595F"/>
              </a:solidFill>
              <a:ln w="6350">
                <a:noFill/>
              </a:ln>
              <a:effectLst/>
            </c:spPr>
            <c:extLst>
              <c:ext xmlns:c16="http://schemas.microsoft.com/office/drawing/2014/chart" uri="{C3380CC4-5D6E-409C-BE32-E72D297353CC}">
                <c16:uniqueId val="{00000001-CEE0-4A0B-8B1A-835A40F4D1AA}"/>
              </c:ext>
            </c:extLst>
          </c:dPt>
          <c:cat>
            <c:strRef>
              <c:f>Sheet1!$A$2:$A$2</c:f>
              <c:strCache>
                <c:ptCount val="1"/>
                <c:pt idx="0">
                  <c:v>Completed</c:v>
                </c:pt>
              </c:strCache>
            </c:strRef>
          </c:cat>
          <c:val>
            <c:numRef>
              <c:f>Sheet1!$B$2:$B$2</c:f>
              <c:numCache>
                <c:formatCode>0%</c:formatCode>
                <c:ptCount val="1"/>
                <c:pt idx="0">
                  <c:v>10</c:v>
                </c:pt>
              </c:numCache>
            </c:numRef>
          </c:val>
          <c:extLst>
            <c:ext xmlns:c16="http://schemas.microsoft.com/office/drawing/2014/chart" uri="{C3380CC4-5D6E-409C-BE32-E72D297353CC}">
              <c16:uniqueId val="{00000002-CEE0-4A0B-8B1A-835A40F4D1AA}"/>
            </c:ext>
          </c:extLst>
        </c:ser>
        <c:ser>
          <c:idx val="1"/>
          <c:order val="1"/>
          <c:tx>
            <c:v>Actual</c:v>
          </c:tx>
          <c:spPr>
            <a:solidFill>
              <a:srgbClr val="FF0000">
                <a:alpha val="70000"/>
              </a:srgbClr>
            </a:solidFill>
            <a:ln>
              <a:noFill/>
            </a:ln>
          </c:spPr>
          <c:dPt>
            <c:idx val="0"/>
            <c:bubble3D val="0"/>
            <c:spPr>
              <a:solidFill>
                <a:srgbClr val="FF0000">
                  <a:alpha val="70000"/>
                </a:srgbClr>
              </a:solidFill>
              <a:ln w="19050">
                <a:noFill/>
              </a:ln>
              <a:effectLst/>
            </c:spPr>
            <c:extLst>
              <c:ext xmlns:c16="http://schemas.microsoft.com/office/drawing/2014/chart" uri="{C3380CC4-5D6E-409C-BE32-E72D297353CC}">
                <c16:uniqueId val="{00000004-CEE0-4A0B-8B1A-835A40F4D1AA}"/>
              </c:ext>
            </c:extLst>
          </c:dPt>
          <c:dPt>
            <c:idx val="1"/>
            <c:bubble3D val="0"/>
            <c:spPr>
              <a:solidFill>
                <a:srgbClr val="0CA868">
                  <a:lumMod val="75000"/>
                  <a:alpha val="50000"/>
                </a:srgbClr>
              </a:solidFill>
              <a:ln w="19050">
                <a:noFill/>
              </a:ln>
              <a:effectLst/>
            </c:spPr>
            <c:extLst>
              <c:ext xmlns:c16="http://schemas.microsoft.com/office/drawing/2014/chart" uri="{C3380CC4-5D6E-409C-BE32-E72D297353CC}">
                <c16:uniqueId val="{00000006-CEE0-4A0B-8B1A-835A40F4D1AA}"/>
              </c:ext>
            </c:extLst>
          </c:dPt>
          <c:val>
            <c:numRef>
              <c:f>Sheet1!$E$2:$E$3</c:f>
              <c:numCache>
                <c:formatCode>0%</c:formatCode>
                <c:ptCount val="2"/>
                <c:pt idx="0">
                  <c:v>0.05</c:v>
                </c:pt>
                <c:pt idx="1">
                  <c:v>0.95</c:v>
                </c:pt>
              </c:numCache>
            </c:numRef>
          </c:val>
          <c:extLst>
            <c:ext xmlns:c16="http://schemas.microsoft.com/office/drawing/2014/chart" uri="{C3380CC4-5D6E-409C-BE32-E72D297353CC}">
              <c16:uniqueId val="{00000007-CEE0-4A0B-8B1A-835A40F4D1A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solidFill>
            <a:schemeClr val="bg1">
              <a:lumMod val="50000"/>
            </a:schemeClr>
          </a:solidFill>
          <a:latin typeface="SABIC Typeface Text Light" panose="020B0303060202020204" pitchFamily="34" charset="0"/>
          <a:cs typeface="SABIC Typeface Text Light" panose="020B0303060202020204" pitchFamily="34" charset="0"/>
        </a:defRPr>
      </a:pPr>
      <a:endParaRPr lang="ar-S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1:notes"/>
          <p:cNvSpPr txBox="1">
            <a:spLocks noGrp="1"/>
          </p:cNvSpPr>
          <p:nvPr>
            <p:ph type="body" idx="1"/>
          </p:nvPr>
        </p:nvSpPr>
        <p:spPr>
          <a:xfrm>
            <a:off x="710248" y="4861441"/>
            <a:ext cx="5681980" cy="4605576"/>
          </a:xfrm>
          <a:prstGeom prst="rect">
            <a:avLst/>
          </a:prstGeom>
        </p:spPr>
        <p:txBody>
          <a:bodyPr spcFirstLastPara="1" wrap="square" lIns="99050" tIns="99050" rIns="99050" bIns="99050" anchor="t" anchorCtr="0">
            <a:noAutofit/>
          </a:bodyPr>
          <a:lstStyle/>
          <a:p>
            <a:pPr marL="0" lvl="0" indent="0" algn="l" rtl="0">
              <a:spcBef>
                <a:spcPts val="0"/>
              </a:spcBef>
              <a:spcAft>
                <a:spcPts val="0"/>
              </a:spcAft>
              <a:buNone/>
            </a:pPr>
            <a:endParaRPr/>
          </a:p>
        </p:txBody>
      </p:sp>
      <p:sp>
        <p:nvSpPr>
          <p:cNvPr id="40" name="Google Shape;40;p2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8: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8: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9: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9: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0: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37" name="Google Shape;237;p30: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60" name="Google Shape;260;p31: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283" name="Google Shape;283;p3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06" name="Google Shape;306;p3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29" name="Google Shape;329;p3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52" name="Google Shape;352;p3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75" name="Google Shape;375;p3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398" name="Google Shape;398;p1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59" name="Google Shape;59;p2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13" name="Google Shape;413;p3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422" name="Google Shape;422;p1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69" name="Google Shape;69;p2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4: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05" name="Google Shape;105;p24: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5: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5: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6: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45" name="Google Shape;145;p26: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7:notes"/>
          <p:cNvSpPr txBox="1">
            <a:spLocks noGrp="1"/>
          </p:cNvSpPr>
          <p:nvPr>
            <p:ph type="body" idx="1"/>
          </p:nvPr>
        </p:nvSpPr>
        <p:spPr>
          <a:xfrm>
            <a:off x="710248" y="4861441"/>
            <a:ext cx="5681980" cy="4605576"/>
          </a:xfrm>
          <a:prstGeom prst="rect">
            <a:avLst/>
          </a:prstGeom>
          <a:noFill/>
          <a:ln>
            <a:noFill/>
          </a:ln>
        </p:spPr>
        <p:txBody>
          <a:bodyPr spcFirstLastPara="1" wrap="square" lIns="99050" tIns="99050" rIns="99050" bIns="99050" anchor="t" anchorCtr="0">
            <a:noAutofit/>
          </a:bodyPr>
          <a:lstStyle/>
          <a:p>
            <a:pPr marL="0" lvl="0" indent="0" algn="l" rtl="0">
              <a:lnSpc>
                <a:spcPct val="100000"/>
              </a:lnSpc>
              <a:spcBef>
                <a:spcPts val="0"/>
              </a:spcBef>
              <a:spcAft>
                <a:spcPts val="0"/>
              </a:spcAft>
              <a:buSzPts val="1100"/>
              <a:buNone/>
            </a:pPr>
            <a:endParaRPr/>
          </a:p>
        </p:txBody>
      </p:sp>
      <p:sp>
        <p:nvSpPr>
          <p:cNvPr id="168" name="Google Shape;168;p27:notes"/>
          <p:cNvSpPr>
            <a:spLocks noGrp="1" noRot="1" noChangeAspect="1"/>
          </p:cNvSpPr>
          <p:nvPr>
            <p:ph type="sldImg" idx="2"/>
          </p:nvPr>
        </p:nvSpPr>
        <p:spPr>
          <a:xfrm>
            <a:off x="141288"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عنوان ومحتوى">
  <p:cSld name="عنوان ومحتوى">
    <p:spTree>
      <p:nvGrpSpPr>
        <p:cNvPr id="1" name="Shape 14"/>
        <p:cNvGrpSpPr/>
        <p:nvPr/>
      </p:nvGrpSpPr>
      <p:grpSpPr>
        <a:xfrm>
          <a:off x="0" y="0"/>
          <a:ext cx="0" cy="0"/>
          <a:chOff x="0" y="0"/>
          <a:chExt cx="0" cy="0"/>
        </a:xfrm>
      </p:grpSpPr>
      <p:sp>
        <p:nvSpPr>
          <p:cNvPr id="15" name="Google Shape;15;p1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sp>
        <p:nvSpPr>
          <p:cNvPr id="16" name="Google Shape;16;p16"/>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6"/>
          <p:cNvPicPr preferRelativeResize="0"/>
          <p:nvPr/>
        </p:nvPicPr>
        <p:blipFill rotWithShape="1">
          <a:blip r:embed="rId2">
            <a:alphaModFix/>
          </a:blip>
          <a:srcRect/>
          <a:stretch/>
        </p:blipFill>
        <p:spPr>
          <a:xfrm>
            <a:off x="4419600" y="6600265"/>
            <a:ext cx="7772400" cy="2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عنوان ومحتوى">
  <p:cSld name="1_عنوان ومحتوى">
    <p:spTree>
      <p:nvGrpSpPr>
        <p:cNvPr id="1" name="Shape 18"/>
        <p:cNvGrpSpPr/>
        <p:nvPr/>
      </p:nvGrpSpPr>
      <p:grpSpPr>
        <a:xfrm>
          <a:off x="0" y="0"/>
          <a:ext cx="0" cy="0"/>
          <a:chOff x="0" y="0"/>
          <a:chExt cx="0" cy="0"/>
        </a:xfrm>
      </p:grpSpPr>
      <p:sp>
        <p:nvSpPr>
          <p:cNvPr id="19" name="Google Shape;19;p17"/>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17"/>
          <p:cNvPicPr preferRelativeResize="0"/>
          <p:nvPr/>
        </p:nvPicPr>
        <p:blipFill rotWithShape="1">
          <a:blip r:embed="rId2">
            <a:alphaModFix/>
          </a:blip>
          <a:srcRect/>
          <a:stretch/>
        </p:blipFill>
        <p:spPr>
          <a:xfrm>
            <a:off x="0" y="6600265"/>
            <a:ext cx="7772400" cy="266700"/>
          </a:xfrm>
          <a:prstGeom prst="rect">
            <a:avLst/>
          </a:prstGeom>
          <a:noFill/>
          <a:ln>
            <a:noFill/>
          </a:ln>
        </p:spPr>
      </p:pic>
      <p:pic>
        <p:nvPicPr>
          <p:cNvPr id="21" name="Google Shape;21;p17"/>
          <p:cNvPicPr preferRelativeResize="0"/>
          <p:nvPr/>
        </p:nvPicPr>
        <p:blipFill rotWithShape="1">
          <a:blip r:embed="rId3">
            <a:alphaModFix/>
          </a:blip>
          <a:srcRect/>
          <a:stretch/>
        </p:blipFill>
        <p:spPr>
          <a:xfrm>
            <a:off x="2511653" y="1"/>
            <a:ext cx="9693410" cy="6858000"/>
          </a:xfrm>
          <a:prstGeom prst="rect">
            <a:avLst/>
          </a:prstGeom>
          <a:noFill/>
          <a:ln>
            <a:noFill/>
          </a:ln>
        </p:spPr>
      </p:pic>
      <p:sp>
        <p:nvSpPr>
          <p:cNvPr id="22" name="Google Shape;22;p17"/>
          <p:cNvSpPr/>
          <p:nvPr/>
        </p:nvSpPr>
        <p:spPr>
          <a:xfrm>
            <a:off x="6268040"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23" name="Google Shape;23;p17"/>
          <p:cNvSpPr/>
          <p:nvPr/>
        </p:nvSpPr>
        <p:spPr>
          <a:xfrm>
            <a:off x="5823965"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cxnSp>
        <p:nvCxnSpPr>
          <p:cNvPr id="24" name="Google Shape;24;p17"/>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تخطيط مخصص">
  <p:cSld name="تخطيط مخصص">
    <p:spTree>
      <p:nvGrpSpPr>
        <p:cNvPr id="1" name="Shape 25"/>
        <p:cNvGrpSpPr/>
        <p:nvPr/>
      </p:nvGrpSpPr>
      <p:grpSpPr>
        <a:xfrm>
          <a:off x="0" y="0"/>
          <a:ext cx="0" cy="0"/>
          <a:chOff x="0" y="0"/>
          <a:chExt cx="0" cy="0"/>
        </a:xfrm>
      </p:grpSpPr>
      <p:sp>
        <p:nvSpPr>
          <p:cNvPr id="26" name="Google Shape;26;p19"/>
          <p:cNvSpPr/>
          <p:nvPr/>
        </p:nvSpPr>
        <p:spPr>
          <a:xfrm>
            <a:off x="-13648" y="-13648"/>
            <a:ext cx="12205648" cy="6884732"/>
          </a:xfrm>
          <a:prstGeom prst="rect">
            <a:avLst/>
          </a:prstGeom>
          <a:solidFill>
            <a:srgbClr val="003845"/>
          </a:solidFill>
          <a:ln w="12700" cap="flat" cmpd="sng">
            <a:solidFill>
              <a:srgbClr val="05462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 name="Google Shape;27;p19"/>
          <p:cNvSpPr/>
          <p:nvPr/>
        </p:nvSpPr>
        <p:spPr>
          <a:xfrm>
            <a:off x="344302" y="341045"/>
            <a:ext cx="1324686" cy="100676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19"/>
          <p:cNvPicPr preferRelativeResize="0"/>
          <p:nvPr/>
        </p:nvPicPr>
        <p:blipFill rotWithShape="1">
          <a:blip r:embed="rId2">
            <a:alphaModFix/>
          </a:blip>
          <a:srcRect/>
          <a:stretch/>
        </p:blipFill>
        <p:spPr>
          <a:xfrm>
            <a:off x="0" y="6600265"/>
            <a:ext cx="7772400" cy="266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عنوان ومحتوى">
  <p:cSld name="2_عنوان ومحتوى">
    <p:spTree>
      <p:nvGrpSpPr>
        <p:cNvPr id="1" name="Shape 29"/>
        <p:cNvGrpSpPr/>
        <p:nvPr/>
      </p:nvGrpSpPr>
      <p:grpSpPr>
        <a:xfrm>
          <a:off x="0" y="0"/>
          <a:ext cx="0" cy="0"/>
          <a:chOff x="0" y="0"/>
          <a:chExt cx="0" cy="0"/>
        </a:xfrm>
      </p:grpSpPr>
      <p:sp>
        <p:nvSpPr>
          <p:cNvPr id="30" name="Google Shape;30;p20"/>
          <p:cNvSpPr/>
          <p:nvPr/>
        </p:nvSpPr>
        <p:spPr>
          <a:xfrm>
            <a:off x="317502" y="276180"/>
            <a:ext cx="1014567" cy="77107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20"/>
          <p:cNvPicPr preferRelativeResize="0"/>
          <p:nvPr/>
        </p:nvPicPr>
        <p:blipFill rotWithShape="1">
          <a:blip r:embed="rId2">
            <a:alphaModFix/>
          </a:blip>
          <a:srcRect/>
          <a:stretch/>
        </p:blipFill>
        <p:spPr>
          <a:xfrm>
            <a:off x="0" y="6600265"/>
            <a:ext cx="7772400" cy="266700"/>
          </a:xfrm>
          <a:prstGeom prst="rect">
            <a:avLst/>
          </a:prstGeom>
          <a:noFill/>
          <a:ln>
            <a:noFill/>
          </a:ln>
        </p:spPr>
      </p:pic>
      <p:sp>
        <p:nvSpPr>
          <p:cNvPr id="32" name="Google Shape;32;p20"/>
          <p:cNvSpPr/>
          <p:nvPr/>
        </p:nvSpPr>
        <p:spPr>
          <a:xfrm>
            <a:off x="6717774"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CA868"/>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sp>
        <p:nvSpPr>
          <p:cNvPr id="33" name="Google Shape;33;p20"/>
          <p:cNvSpPr/>
          <p:nvPr/>
        </p:nvSpPr>
        <p:spPr>
          <a:xfrm>
            <a:off x="6273699" y="3021202"/>
            <a:ext cx="679124" cy="1044557"/>
          </a:xfrm>
          <a:custGeom>
            <a:avLst/>
            <a:gdLst/>
            <a:ahLst/>
            <a:cxnLst/>
            <a:rect l="l" t="t" r="r" b="b"/>
            <a:pathLst>
              <a:path w="925195" h="1423035" extrusionOk="0">
                <a:moveTo>
                  <a:pt x="711298" y="0"/>
                </a:moveTo>
                <a:lnTo>
                  <a:pt x="0" y="711298"/>
                </a:lnTo>
                <a:lnTo>
                  <a:pt x="711298" y="1422581"/>
                </a:lnTo>
                <a:lnTo>
                  <a:pt x="924994" y="1208874"/>
                </a:lnTo>
                <a:lnTo>
                  <a:pt x="427418" y="711298"/>
                </a:lnTo>
                <a:lnTo>
                  <a:pt x="924994" y="213721"/>
                </a:lnTo>
                <a:lnTo>
                  <a:pt x="711298" y="0"/>
                </a:lnTo>
                <a:close/>
              </a:path>
            </a:pathLst>
          </a:custGeom>
          <a:solidFill>
            <a:srgbClr val="003845"/>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nvGrpSpPr>
          <p:cNvPr id="34" name="Google Shape;34;p20"/>
          <p:cNvGrpSpPr/>
          <p:nvPr/>
        </p:nvGrpSpPr>
        <p:grpSpPr>
          <a:xfrm>
            <a:off x="7981995" y="-9239"/>
            <a:ext cx="4243961" cy="6884733"/>
            <a:chOff x="7981995" y="-9239"/>
            <a:chExt cx="4243961" cy="6884733"/>
          </a:xfrm>
        </p:grpSpPr>
        <p:pic>
          <p:nvPicPr>
            <p:cNvPr id="35" name="Google Shape;35;p20"/>
            <p:cNvPicPr preferRelativeResize="0"/>
            <p:nvPr/>
          </p:nvPicPr>
          <p:blipFill rotWithShape="1">
            <a:blip r:embed="rId3">
              <a:alphaModFix amt="18000"/>
            </a:blip>
            <a:srcRect/>
            <a:stretch/>
          </p:blipFill>
          <p:spPr>
            <a:xfrm>
              <a:off x="7981995" y="-9239"/>
              <a:ext cx="4243961" cy="6875973"/>
            </a:xfrm>
            <a:prstGeom prst="rect">
              <a:avLst/>
            </a:prstGeom>
            <a:noFill/>
            <a:ln>
              <a:noFill/>
            </a:ln>
          </p:spPr>
        </p:pic>
        <p:sp>
          <p:nvSpPr>
            <p:cNvPr id="36" name="Google Shape;36;p20"/>
            <p:cNvSpPr/>
            <p:nvPr/>
          </p:nvSpPr>
          <p:spPr>
            <a:xfrm>
              <a:off x="7981996" y="0"/>
              <a:ext cx="4210004" cy="6875494"/>
            </a:xfrm>
            <a:custGeom>
              <a:avLst/>
              <a:gdLst/>
              <a:ahLst/>
              <a:cxnLst/>
              <a:rect l="l" t="t" r="r" b="b"/>
              <a:pathLst>
                <a:path w="7040880" h="11308715" extrusionOk="0">
                  <a:moveTo>
                    <a:pt x="7040676" y="0"/>
                  </a:moveTo>
                  <a:lnTo>
                    <a:pt x="0" y="0"/>
                  </a:lnTo>
                  <a:lnTo>
                    <a:pt x="0" y="11308395"/>
                  </a:lnTo>
                  <a:lnTo>
                    <a:pt x="7040676" y="11308395"/>
                  </a:lnTo>
                  <a:lnTo>
                    <a:pt x="7040676" y="0"/>
                  </a:lnTo>
                  <a:close/>
                </a:path>
              </a:pathLst>
            </a:custGeom>
            <a:solidFill>
              <a:srgbClr val="CDCDCD">
                <a:alpha val="25490"/>
              </a:srgbClr>
            </a:solidFill>
            <a:ln>
              <a:noFill/>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akkal Majalla"/>
                <a:ea typeface="Sakkal Majalla"/>
                <a:cs typeface="Sakkal Majalla"/>
                <a:sym typeface="Sakkal Majalla"/>
              </a:endParaRPr>
            </a:p>
          </p:txBody>
        </p:sp>
      </p:grpSp>
      <p:cxnSp>
        <p:nvCxnSpPr>
          <p:cNvPr id="37" name="Google Shape;37;p20"/>
          <p:cNvCxnSpPr/>
          <p:nvPr/>
        </p:nvCxnSpPr>
        <p:spPr>
          <a:xfrm rot="10800000">
            <a:off x="-31683" y="3568404"/>
            <a:ext cx="4797647" cy="0"/>
          </a:xfrm>
          <a:prstGeom prst="straightConnector1">
            <a:avLst/>
          </a:prstGeom>
          <a:noFill/>
          <a:ln w="50800" cap="flat" cmpd="sng">
            <a:solidFill>
              <a:srgbClr val="0CA868"/>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dk1"/>
              </a:buClr>
              <a:buSzPts val="4400"/>
              <a:buFont typeface="Sakkal Majalla"/>
              <a:buNone/>
              <a:defRPr sz="4400" b="0" i="0" u="none" strike="noStrike" cap="none">
                <a:solidFill>
                  <a:schemeClr val="dk1"/>
                </a:solidFill>
                <a:latin typeface="Sakkal Majalla"/>
                <a:ea typeface="Sakkal Majalla"/>
                <a:cs typeface="Sakkal Majalla"/>
                <a:sym typeface="Sakkal Majal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r" rtl="1">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akkal Majalla"/>
                <a:ea typeface="Sakkal Majalla"/>
                <a:cs typeface="Sakkal Majalla"/>
                <a:sym typeface="Sakkal Majalla"/>
              </a:defRPr>
            </a:lvl1pPr>
            <a:lvl2pPr marL="914400" marR="0" lvl="1" indent="-381000" algn="r" rtl="1">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akkal Majalla"/>
                <a:ea typeface="Sakkal Majalla"/>
                <a:cs typeface="Sakkal Majalla"/>
                <a:sym typeface="Sakkal Majalla"/>
              </a:defRPr>
            </a:lvl2pPr>
            <a:lvl3pPr marL="1371600" marR="0" lvl="2" indent="-355600" algn="r" rtl="1">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akkal Majalla"/>
                <a:ea typeface="Sakkal Majalla"/>
                <a:cs typeface="Sakkal Majalla"/>
                <a:sym typeface="Sakkal Majalla"/>
              </a:defRPr>
            </a:lvl3pPr>
            <a:lvl4pPr marL="1828800" marR="0" lvl="3"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4pPr>
            <a:lvl5pPr marL="2286000" marR="0" lvl="4"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5pPr>
            <a:lvl6pPr marL="2743200" marR="0" lvl="5"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6pPr>
            <a:lvl7pPr marL="3200400" marR="0" lvl="6"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7pPr>
            <a:lvl8pPr marL="3657600" marR="0" lvl="7"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8pPr>
            <a:lvl9pPr marL="4114800" marR="0" lvl="8" indent="-342900" algn="r" rtl="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akkal Majalla"/>
                <a:ea typeface="Sakkal Majalla"/>
                <a:cs typeface="Sakkal Majalla"/>
                <a:sym typeface="Sakkal Majalla"/>
              </a:defRPr>
            </a:lvl9pPr>
          </a:lstStyle>
          <a:p>
            <a:endParaRPr/>
          </a:p>
        </p:txBody>
      </p:sp>
      <p:sp>
        <p:nvSpPr>
          <p:cNvPr id="8" name="Google Shape;8;p1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1pPr>
            <a:lvl2pPr marL="0" marR="0" lvl="1"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2pPr>
            <a:lvl3pPr marL="0" marR="0" lvl="2"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3pPr>
            <a:lvl4pPr marL="0" marR="0" lvl="3"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4pPr>
            <a:lvl5pPr marL="0" marR="0" lvl="4"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5pPr>
            <a:lvl6pPr marL="0" marR="0" lvl="5"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6pPr>
            <a:lvl7pPr marL="0" marR="0" lvl="6"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7pPr>
            <a:lvl8pPr marL="0" marR="0" lvl="7"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8pPr>
            <a:lvl9pPr marL="0" marR="0" lvl="8" indent="0" algn="l" rtl="1">
              <a:lnSpc>
                <a:spcPct val="100000"/>
              </a:lnSpc>
              <a:spcBef>
                <a:spcPts val="0"/>
              </a:spcBef>
              <a:spcAft>
                <a:spcPts val="0"/>
              </a:spcAft>
              <a:buClr>
                <a:srgbClr val="000000"/>
              </a:buClr>
              <a:buSzPts val="1200"/>
              <a:buFont typeface="Arial"/>
              <a:buNone/>
              <a:defRPr sz="1200" b="0" i="0" u="none" strike="noStrike" cap="none">
                <a:solidFill>
                  <a:srgbClr val="888E92"/>
                </a:solidFill>
                <a:latin typeface="Sakkal Majalla"/>
                <a:ea typeface="Sakkal Majalla"/>
                <a:cs typeface="Sakkal Majalla"/>
                <a:sym typeface="Sakkal Majalla"/>
              </a:defRPr>
            </a:lvl9pPr>
          </a:lstStyle>
          <a:p>
            <a:pPr marL="0" lvl="0" indent="0" algn="l" rtl="1">
              <a:spcBef>
                <a:spcPts val="0"/>
              </a:spcBef>
              <a:spcAft>
                <a:spcPts val="0"/>
              </a:spcAft>
              <a:buNone/>
            </a:pPr>
            <a:fld id="{00000000-1234-1234-1234-123412341234}" type="slidenum">
              <a:rPr lang="ar-SA"/>
              <a:t>‹#›</a:t>
            </a:fld>
            <a:endParaRPr/>
          </a:p>
        </p:txBody>
      </p:sp>
      <p:pic>
        <p:nvPicPr>
          <p:cNvPr id="9" name="Google Shape;9;p14"/>
          <p:cNvPicPr preferRelativeResize="0"/>
          <p:nvPr/>
        </p:nvPicPr>
        <p:blipFill rotWithShape="1">
          <a:blip r:embed="rId6">
            <a:alphaModFix/>
          </a:blip>
          <a:srcRect/>
          <a:stretch/>
        </p:blipFill>
        <p:spPr>
          <a:xfrm>
            <a:off x="-13725" y="-15462"/>
            <a:ext cx="12214049" cy="6461981"/>
          </a:xfrm>
          <a:prstGeom prst="rect">
            <a:avLst/>
          </a:prstGeom>
          <a:noFill/>
          <a:ln>
            <a:noFill/>
          </a:ln>
        </p:spPr>
      </p:pic>
      <p:cxnSp>
        <p:nvCxnSpPr>
          <p:cNvPr id="10" name="Google Shape;10;p14"/>
          <p:cNvCxnSpPr/>
          <p:nvPr/>
        </p:nvCxnSpPr>
        <p:spPr>
          <a:xfrm>
            <a:off x="7178671" y="2893325"/>
            <a:ext cx="0" cy="1288888"/>
          </a:xfrm>
          <a:prstGeom prst="straightConnector1">
            <a:avLst/>
          </a:prstGeom>
          <a:noFill/>
          <a:ln w="34925" cap="flat" cmpd="sng">
            <a:solidFill>
              <a:srgbClr val="E5E5E5"/>
            </a:solidFill>
            <a:prstDash val="solid"/>
            <a:miter lim="800000"/>
            <a:headEnd type="none" w="sm" len="sm"/>
            <a:tailEnd type="none" w="sm" len="sm"/>
          </a:ln>
        </p:spPr>
      </p:cxnSp>
      <p:pic>
        <p:nvPicPr>
          <p:cNvPr id="11" name="Google Shape;11;p14"/>
          <p:cNvPicPr preferRelativeResize="0"/>
          <p:nvPr/>
        </p:nvPicPr>
        <p:blipFill rotWithShape="1">
          <a:blip r:embed="rId7">
            <a:alphaModFix/>
          </a:blip>
          <a:srcRect/>
          <a:stretch/>
        </p:blipFill>
        <p:spPr>
          <a:xfrm>
            <a:off x="-13725" y="-23813"/>
            <a:ext cx="5384800" cy="203200"/>
          </a:xfrm>
          <a:prstGeom prst="rect">
            <a:avLst/>
          </a:prstGeom>
          <a:noFill/>
          <a:ln>
            <a:noFill/>
          </a:ln>
        </p:spPr>
      </p:pic>
      <p:sp>
        <p:nvSpPr>
          <p:cNvPr id="12" name="Google Shape;12;p14"/>
          <p:cNvSpPr/>
          <p:nvPr/>
        </p:nvSpPr>
        <p:spPr>
          <a:xfrm>
            <a:off x="7429817" y="2886179"/>
            <a:ext cx="1694253" cy="12876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4"/>
          <p:cNvPicPr preferRelativeResize="0"/>
          <p:nvPr/>
        </p:nvPicPr>
        <p:blipFill rotWithShape="1">
          <a:blip r:embed="rId8">
            <a:alphaModFix/>
          </a:blip>
          <a:srcRect/>
          <a:stretch/>
        </p:blipFill>
        <p:spPr>
          <a:xfrm>
            <a:off x="0" y="6600265"/>
            <a:ext cx="7772400" cy="266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3" Type="http://schemas.openxmlformats.org/officeDocument/2006/relationships/image" Target="../media/image16.png"/><Relationship Id="rId7" Type="http://schemas.openxmlformats.org/officeDocument/2006/relationships/slide" Target="slide10.xml"/><Relationship Id="rId12" Type="http://schemas.openxmlformats.org/officeDocument/2006/relationships/slide" Target="slide16.xml"/><Relationship Id="rId2" Type="http://schemas.openxmlformats.org/officeDocument/2006/relationships/notesSlide" Target="../notesSlides/notesSlide3.xml"/><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5" Type="http://schemas.openxmlformats.org/officeDocument/2006/relationships/slide" Target="slide13.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1">
              <a:lnSpc>
                <a:spcPct val="100000"/>
              </a:lnSpc>
              <a:spcBef>
                <a:spcPts val="0"/>
              </a:spcBef>
              <a:spcAft>
                <a:spcPts val="0"/>
              </a:spcAft>
              <a:buSzPts val="1200"/>
              <a:buNone/>
            </a:pPr>
            <a:fld id="{00000000-1234-1234-1234-123412341234}" type="slidenum">
              <a:rPr lang="ar-SA"/>
              <a:t>1</a:t>
            </a:fld>
            <a:endParaRPr/>
          </a:p>
        </p:txBody>
      </p:sp>
      <p:grpSp>
        <p:nvGrpSpPr>
          <p:cNvPr id="43" name="Google Shape;43;p21"/>
          <p:cNvGrpSpPr/>
          <p:nvPr/>
        </p:nvGrpSpPr>
        <p:grpSpPr>
          <a:xfrm>
            <a:off x="0" y="0"/>
            <a:ext cx="12192000" cy="6858000"/>
            <a:chOff x="0" y="0"/>
            <a:chExt cx="12192000" cy="6858000"/>
          </a:xfrm>
        </p:grpSpPr>
        <p:pic>
          <p:nvPicPr>
            <p:cNvPr id="44" name="Google Shape;44;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 name="Google Shape;45;p21"/>
            <p:cNvSpPr/>
            <p:nvPr/>
          </p:nvSpPr>
          <p:spPr>
            <a:xfrm>
              <a:off x="1828800" y="3810000"/>
              <a:ext cx="8693785" cy="1270"/>
            </a:xfrm>
            <a:custGeom>
              <a:avLst/>
              <a:gdLst/>
              <a:ahLst/>
              <a:cxnLst/>
              <a:rect l="l" t="t" r="r" b="b"/>
              <a:pathLst>
                <a:path w="8693785" h="120000" extrusionOk="0">
                  <a:moveTo>
                    <a:pt x="8693785" y="0"/>
                  </a:moveTo>
                  <a:lnTo>
                    <a:pt x="0"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 name="Google Shape;46;p21"/>
            <p:cNvPicPr preferRelativeResize="0"/>
            <p:nvPr/>
          </p:nvPicPr>
          <p:blipFill rotWithShape="1">
            <a:blip r:embed="rId4">
              <a:alphaModFix/>
            </a:blip>
            <a:srcRect/>
            <a:stretch/>
          </p:blipFill>
          <p:spPr>
            <a:xfrm>
              <a:off x="5795771" y="4070604"/>
              <a:ext cx="1451609" cy="354330"/>
            </a:xfrm>
            <a:prstGeom prst="rect">
              <a:avLst/>
            </a:prstGeom>
            <a:noFill/>
            <a:ln>
              <a:noFill/>
            </a:ln>
          </p:spPr>
        </p:pic>
        <p:pic>
          <p:nvPicPr>
            <p:cNvPr id="47" name="Google Shape;47;p21"/>
            <p:cNvPicPr preferRelativeResize="0"/>
            <p:nvPr/>
          </p:nvPicPr>
          <p:blipFill rotWithShape="1">
            <a:blip r:embed="rId5">
              <a:alphaModFix/>
            </a:blip>
            <a:srcRect/>
            <a:stretch/>
          </p:blipFill>
          <p:spPr>
            <a:xfrm>
              <a:off x="5801614" y="4077208"/>
              <a:ext cx="1417574" cy="319913"/>
            </a:xfrm>
            <a:prstGeom prst="rect">
              <a:avLst/>
            </a:prstGeom>
            <a:noFill/>
            <a:ln>
              <a:noFill/>
            </a:ln>
          </p:spPr>
        </p:pic>
        <p:pic>
          <p:nvPicPr>
            <p:cNvPr id="48" name="Google Shape;48;p21"/>
            <p:cNvPicPr preferRelativeResize="0"/>
            <p:nvPr/>
          </p:nvPicPr>
          <p:blipFill rotWithShape="1">
            <a:blip r:embed="rId6">
              <a:alphaModFix/>
            </a:blip>
            <a:srcRect/>
            <a:stretch/>
          </p:blipFill>
          <p:spPr>
            <a:xfrm>
              <a:off x="5177028" y="4081260"/>
              <a:ext cx="581405" cy="224802"/>
            </a:xfrm>
            <a:prstGeom prst="rect">
              <a:avLst/>
            </a:prstGeom>
            <a:noFill/>
            <a:ln>
              <a:noFill/>
            </a:ln>
          </p:spPr>
        </p:pic>
        <p:pic>
          <p:nvPicPr>
            <p:cNvPr id="49" name="Google Shape;49;p21"/>
            <p:cNvPicPr preferRelativeResize="0"/>
            <p:nvPr/>
          </p:nvPicPr>
          <p:blipFill rotWithShape="1">
            <a:blip r:embed="rId7">
              <a:alphaModFix/>
            </a:blip>
            <a:srcRect/>
            <a:stretch/>
          </p:blipFill>
          <p:spPr>
            <a:xfrm>
              <a:off x="5184394" y="4088384"/>
              <a:ext cx="545845" cy="189484"/>
            </a:xfrm>
            <a:prstGeom prst="rect">
              <a:avLst/>
            </a:prstGeom>
            <a:noFill/>
            <a:ln>
              <a:noFill/>
            </a:ln>
          </p:spPr>
        </p:pic>
        <p:pic>
          <p:nvPicPr>
            <p:cNvPr id="50" name="Google Shape;50;p21"/>
            <p:cNvPicPr preferRelativeResize="0"/>
            <p:nvPr/>
          </p:nvPicPr>
          <p:blipFill rotWithShape="1">
            <a:blip r:embed="rId8">
              <a:alphaModFix/>
            </a:blip>
            <a:srcRect/>
            <a:stretch/>
          </p:blipFill>
          <p:spPr>
            <a:xfrm>
              <a:off x="4948428" y="4146830"/>
              <a:ext cx="200393" cy="168376"/>
            </a:xfrm>
            <a:prstGeom prst="rect">
              <a:avLst/>
            </a:prstGeom>
            <a:noFill/>
            <a:ln>
              <a:noFill/>
            </a:ln>
          </p:spPr>
        </p:pic>
        <p:pic>
          <p:nvPicPr>
            <p:cNvPr id="51" name="Google Shape;51;p21"/>
            <p:cNvPicPr preferRelativeResize="0"/>
            <p:nvPr/>
          </p:nvPicPr>
          <p:blipFill rotWithShape="1">
            <a:blip r:embed="rId9">
              <a:alphaModFix/>
            </a:blip>
            <a:srcRect/>
            <a:stretch/>
          </p:blipFill>
          <p:spPr>
            <a:xfrm>
              <a:off x="4955540" y="4153408"/>
              <a:ext cx="165160" cy="133985"/>
            </a:xfrm>
            <a:prstGeom prst="rect">
              <a:avLst/>
            </a:prstGeom>
            <a:noFill/>
            <a:ln>
              <a:noFill/>
            </a:ln>
          </p:spPr>
        </p:pic>
        <p:pic>
          <p:nvPicPr>
            <p:cNvPr id="52" name="Google Shape;52;p21"/>
            <p:cNvPicPr preferRelativeResize="0"/>
            <p:nvPr/>
          </p:nvPicPr>
          <p:blipFill rotWithShape="1">
            <a:blip r:embed="rId10">
              <a:alphaModFix/>
            </a:blip>
            <a:srcRect/>
            <a:stretch/>
          </p:blipFill>
          <p:spPr>
            <a:xfrm>
              <a:off x="685800" y="334010"/>
              <a:ext cx="1562100" cy="1283843"/>
            </a:xfrm>
            <a:prstGeom prst="rect">
              <a:avLst/>
            </a:prstGeom>
            <a:noFill/>
            <a:ln>
              <a:noFill/>
            </a:ln>
          </p:spPr>
        </p:pic>
      </p:grpSp>
      <p:sp>
        <p:nvSpPr>
          <p:cNvPr id="53" name="Google Shape;53;p21"/>
          <p:cNvSpPr txBox="1"/>
          <p:nvPr/>
        </p:nvSpPr>
        <p:spPr>
          <a:xfrm>
            <a:off x="3733801" y="161131"/>
            <a:ext cx="8229600" cy="1061789"/>
          </a:xfrm>
          <a:prstGeom prst="rect">
            <a:avLst/>
          </a:prstGeom>
          <a:noFill/>
          <a:ln>
            <a:noFill/>
          </a:ln>
        </p:spPr>
        <p:txBody>
          <a:bodyPr spcFirstLastPara="1" wrap="square" lIns="91425" tIns="45700" rIns="91425" bIns="45700" anchor="t" anchorCtr="0">
            <a:spAutoFit/>
          </a:bodyPr>
          <a:lstStyle/>
          <a:p>
            <a:pPr lvl="0" algn="r" rtl="1">
              <a:lnSpc>
                <a:spcPct val="150000"/>
              </a:lnSpc>
              <a:buClr>
                <a:srgbClr val="F2F2F2"/>
              </a:buClr>
              <a:buSzPts val="2400"/>
            </a:pPr>
            <a:r>
              <a:rPr lang="ar-SA" sz="2800" b="0" i="0" u="none" strike="noStrike" cap="none" dirty="0">
                <a:solidFill>
                  <a:srgbClr val="F2F2F2"/>
                </a:solidFill>
                <a:latin typeface="Sakkal Majalla"/>
                <a:ea typeface="Sakkal Majalla"/>
                <a:cs typeface="Sakkal Majalla"/>
                <a:sym typeface="Sakkal Majalla"/>
              </a:rPr>
              <a:t>الإدارة العامة للتعليم بمنطقة </a:t>
            </a:r>
            <a:r>
              <a:rPr lang="ar-SA" sz="2800" b="0" i="0" u="none" strike="noStrike" cap="none">
                <a:solidFill>
                  <a:srgbClr val="F2F2F2"/>
                </a:solidFill>
                <a:latin typeface="Sakkal Majalla"/>
                <a:ea typeface="Sakkal Majalla"/>
                <a:cs typeface="Sakkal Majalla"/>
                <a:sym typeface="Sakkal Majalla"/>
              </a:rPr>
              <a:t>مكة المكرمة</a:t>
            </a:r>
            <a:br>
              <a:rPr lang="ar-SA" sz="2800" b="0" i="0" u="none" strike="noStrike" cap="none">
                <a:solidFill>
                  <a:srgbClr val="F2F2F2"/>
                </a:solidFill>
                <a:latin typeface="Sakkal Majalla"/>
                <a:ea typeface="Sakkal Majalla"/>
                <a:cs typeface="Sakkal Majalla"/>
                <a:sym typeface="Sakkal Majalla"/>
              </a:rPr>
            </a:br>
            <a:r>
              <a:rPr lang="ar-SA">
                <a:solidFill>
                  <a:srgbClr val="F2F2F2"/>
                </a:solidFill>
                <a:latin typeface="Arial" panose="020B0604020202020204" pitchFamily="34" charset="0"/>
                <a:ea typeface="Sakkal Majalla"/>
                <a:cs typeface="Arial" panose="020B0604020202020204" pitchFamily="34" charset="0"/>
                <a:sym typeface="Webdings" panose="05030102010509060703" pitchFamily="18" charset="2"/>
              </a:rPr>
              <a:t>∆</a:t>
            </a:r>
            <a:endParaRPr dirty="0"/>
          </a:p>
        </p:txBody>
      </p:sp>
      <p:sp>
        <p:nvSpPr>
          <p:cNvPr id="54" name="Google Shape;54;p21"/>
          <p:cNvSpPr txBox="1"/>
          <p:nvPr/>
        </p:nvSpPr>
        <p:spPr>
          <a:xfrm>
            <a:off x="1749108" y="2820608"/>
            <a:ext cx="869378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4400"/>
              <a:buFont typeface="Sakkal Majalla"/>
              <a:buNone/>
            </a:pPr>
            <a:r>
              <a:rPr lang="ar-SA" sz="4800" b="1" i="0" u="none" strike="noStrike" cap="none">
                <a:solidFill>
                  <a:srgbClr val="F2F2F2"/>
                </a:solidFill>
                <a:latin typeface="Sakkal Majalla"/>
                <a:ea typeface="Sakkal Majalla"/>
                <a:cs typeface="Sakkal Majalla"/>
                <a:sym typeface="Sakkal Majalla"/>
              </a:rPr>
              <a:t>ملف إنجاز دورة الأداء الوظيفي للمعلمين</a:t>
            </a:r>
            <a:endParaRPr sz="4800" b="1" i="0" u="none" strike="noStrike" cap="none">
              <a:solidFill>
                <a:srgbClr val="000000"/>
              </a:solidFill>
              <a:latin typeface="Arial"/>
              <a:ea typeface="Arial"/>
              <a:cs typeface="Arial"/>
              <a:sym typeface="Arial"/>
            </a:endParaRPr>
          </a:p>
        </p:txBody>
      </p:sp>
      <p:sp>
        <p:nvSpPr>
          <p:cNvPr id="55" name="Google Shape;55;p21"/>
          <p:cNvSpPr txBox="1"/>
          <p:nvPr/>
        </p:nvSpPr>
        <p:spPr>
          <a:xfrm>
            <a:off x="6521575" y="6075185"/>
            <a:ext cx="5544479"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accent5"/>
                </a:solidFill>
                <a:latin typeface="Sakkal Majalla"/>
                <a:ea typeface="Sakkal Majalla"/>
                <a:cs typeface="Sakkal Majalla"/>
                <a:sym typeface="Sakkal Majalla"/>
              </a:rPr>
              <a:t>اسم المعلم : </a:t>
            </a:r>
            <a:r>
              <a:rPr lang="en-US" sz="3600" b="1" i="0" u="none" strike="noStrike" cap="none" dirty="0">
                <a:solidFill>
                  <a:schemeClr val="accent5"/>
                </a:solidFill>
                <a:latin typeface="Sakkal Majalla"/>
                <a:ea typeface="Sakkal Majalla"/>
                <a:cs typeface="Sakkal Majalla"/>
                <a:sym typeface="Sakkal Majalla"/>
              </a:rPr>
              <a:t> </a:t>
            </a:r>
            <a:r>
              <a:rPr lang="ar-SA" sz="3600" b="1" i="0" u="none" strike="noStrike" cap="none" dirty="0">
                <a:solidFill>
                  <a:schemeClr val="accent5"/>
                </a:solidFill>
                <a:latin typeface="Arial" panose="020B0604020202020204" pitchFamily="34" charset="0"/>
                <a:ea typeface="Sakkal Majalla"/>
                <a:cs typeface="Arial" panose="020B0604020202020204" pitchFamily="34" charset="0"/>
                <a:sym typeface="Sakkal Majalla"/>
              </a:rPr>
              <a:t>∑</a:t>
            </a:r>
            <a:endParaRPr sz="3600" b="0" i="0" u="none" strike="noStrike" cap="none" dirty="0">
              <a:solidFill>
                <a:srgbClr val="000000"/>
              </a:solidFill>
              <a:latin typeface="Arial"/>
              <a:ea typeface="Arial"/>
              <a:cs typeface="Arial"/>
              <a:sym typeface="Arial"/>
            </a:endParaRPr>
          </a:p>
        </p:txBody>
      </p:sp>
      <p:sp>
        <p:nvSpPr>
          <p:cNvPr id="56" name="Google Shape;56;p21"/>
          <p:cNvSpPr txBox="1"/>
          <p:nvPr/>
        </p:nvSpPr>
        <p:spPr>
          <a:xfrm>
            <a:off x="-87163" y="6075185"/>
            <a:ext cx="5544479" cy="646290"/>
          </a:xfrm>
          <a:prstGeom prst="rect">
            <a:avLst/>
          </a:prstGeom>
          <a:noFill/>
          <a:ln>
            <a:noFill/>
          </a:ln>
        </p:spPr>
        <p:txBody>
          <a:bodyPr spcFirstLastPara="1" wrap="square" lIns="91425" tIns="45700" rIns="91425" bIns="45700" anchor="t" anchorCtr="0">
            <a:spAutoFit/>
          </a:bodyPr>
          <a:lstStyle/>
          <a:p>
            <a:pPr lvl="0" algn="r" rtl="1">
              <a:buSzPts val="3600"/>
            </a:pPr>
            <a:r>
              <a:rPr lang="ar-SA" sz="3600" b="1" i="0" u="none" strike="noStrike" cap="none" dirty="0">
                <a:solidFill>
                  <a:schemeClr val="accent5"/>
                </a:solidFill>
                <a:latin typeface="Sakkal Majalla"/>
                <a:ea typeface="Sakkal Majalla"/>
                <a:cs typeface="Sakkal Majalla"/>
                <a:sym typeface="Sakkal Majalla"/>
              </a:rPr>
              <a:t>مدير المدرسة : </a:t>
            </a:r>
            <a:r>
              <a:rPr lang="ar-SA" sz="3600" b="1" dirty="0">
                <a:solidFill>
                  <a:schemeClr val="accent5"/>
                </a:solidFill>
                <a:latin typeface="Arial" panose="020B0604020202020204" pitchFamily="34" charset="0"/>
                <a:ea typeface="Sakkal Majalla"/>
                <a:cs typeface="Arial" panose="020B0604020202020204" pitchFamily="34" charset="0"/>
                <a:sym typeface="Webdings" panose="05030102010509060703" pitchFamily="18" charset="2"/>
              </a:rPr>
              <a:t>∏</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10</a:t>
            </a:fld>
            <a:endParaRPr sz="1200" b="0" i="0" u="none" strike="noStrike" cap="none">
              <a:solidFill>
                <a:srgbClr val="888E92"/>
              </a:solidFill>
              <a:latin typeface="Sakkal Majalla"/>
              <a:ea typeface="Sakkal Majalla"/>
              <a:cs typeface="Sakkal Majalla"/>
              <a:sym typeface="Sakkal Majalla"/>
            </a:endParaRPr>
          </a:p>
        </p:txBody>
      </p:sp>
      <p:cxnSp>
        <p:nvCxnSpPr>
          <p:cNvPr id="194" name="Google Shape;194;p28"/>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95" name="Google Shape;195;p28"/>
          <p:cNvGrpSpPr/>
          <p:nvPr/>
        </p:nvGrpSpPr>
        <p:grpSpPr>
          <a:xfrm>
            <a:off x="277831" y="1051564"/>
            <a:ext cx="5702839" cy="5463534"/>
            <a:chOff x="8333490" y="2018584"/>
            <a:chExt cx="3103333" cy="2850585"/>
          </a:xfrm>
        </p:grpSpPr>
        <p:grpSp>
          <p:nvGrpSpPr>
            <p:cNvPr id="196" name="Google Shape;196;p28"/>
            <p:cNvGrpSpPr/>
            <p:nvPr/>
          </p:nvGrpSpPr>
          <p:grpSpPr>
            <a:xfrm>
              <a:off x="8333490" y="2018584"/>
              <a:ext cx="3103333" cy="2850585"/>
              <a:chOff x="8795291" y="2161288"/>
              <a:chExt cx="3099236" cy="2618266"/>
            </a:xfrm>
          </p:grpSpPr>
          <p:sp>
            <p:nvSpPr>
              <p:cNvPr id="197" name="Google Shape;197;p28"/>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98" name="Google Shape;198;p28"/>
              <p:cNvGrpSpPr/>
              <p:nvPr/>
            </p:nvGrpSpPr>
            <p:grpSpPr>
              <a:xfrm>
                <a:off x="8853804" y="2264946"/>
                <a:ext cx="2975056" cy="1915493"/>
                <a:chOff x="7313042" y="1130901"/>
                <a:chExt cx="2305741" cy="964488"/>
              </a:xfrm>
            </p:grpSpPr>
            <p:graphicFrame>
              <p:nvGraphicFramePr>
                <p:cNvPr id="199" name="Google Shape;199;p28"/>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00" name="Google Shape;200;p28"/>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01" name="Google Shape;201;p28"/>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02" name="Google Shape;202;p28"/>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03" name="Google Shape;203;p28"/>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الثالث </a:t>
                </a:r>
                <a:endParaRPr sz="1800" b="1" i="0" u="none" strike="noStrike" cap="none">
                  <a:solidFill>
                    <a:srgbClr val="1C6980"/>
                  </a:solidFill>
                  <a:latin typeface="Sakkal Majalla"/>
                  <a:ea typeface="Sakkal Majalla"/>
                  <a:cs typeface="Sakkal Majalla"/>
                  <a:sym typeface="Sakkal Majalla"/>
                </a:endParaRPr>
              </a:p>
            </p:txBody>
          </p:sp>
        </p:grpSp>
        <p:sp>
          <p:nvSpPr>
            <p:cNvPr id="204" name="Google Shape;204;p28"/>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05" name="Google Shape;205;p28"/>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06" name="Google Shape;206;p28"/>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07" name="Google Shape;207;p28"/>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08" name="Google Shape;208;p28"/>
          <p:cNvSpPr/>
          <p:nvPr/>
        </p:nvSpPr>
        <p:spPr>
          <a:xfrm>
            <a:off x="1186192" y="3969994"/>
            <a:ext cx="4703097"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اجتماع ولي الأمر مع المعلم.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نسخة من الخطة الأسبوعية للمدرسة.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الجمعية العمومية لأولياء الأمور والمعلمين</a:t>
            </a:r>
            <a:endParaRPr/>
          </a:p>
        </p:txBody>
      </p:sp>
      <p:sp>
        <p:nvSpPr>
          <p:cNvPr id="209" name="Google Shape;209;p28"/>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الثالث : التفاعل مع أولياء الأمور</a:t>
            </a:r>
            <a:endParaRPr sz="3600" b="1" i="0" u="none" strike="noStrike" cap="none" dirty="0">
              <a:solidFill>
                <a:srgbClr val="000000"/>
              </a:solidFill>
              <a:latin typeface="Arial"/>
              <a:ea typeface="Arial"/>
              <a:cs typeface="Arial"/>
              <a:sym typeface="Arial"/>
            </a:endParaRPr>
          </a:p>
        </p:txBody>
      </p:sp>
      <p:cxnSp>
        <p:nvCxnSpPr>
          <p:cNvPr id="210" name="Google Shape;210;p28"/>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11" name="Google Shape;211;p28"/>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المساهمة في دعم وتحقيق بيئة تعليمية فعالة لتحسين التحصيل الدراسي للطلبة وتعزيز تجربتهم لدعم التطور التعليمي والشخصي لهم ويتضمن؛ تفعيل قنوات اتصال فعالة مع أولياء الأمور لمناقشة تقدم الطلبة والتحديات التي قد تواجههم، وتشجيع أولياء الأمور على المشاركة في العملية التعليمية، مثل المساعدة في الواجبات المنزلية وتوفير بيئة داعمة، والتواصل المستمر مع أولياء الأمور باستخدام أساليب إيجابية لمناقشة التقدم العلمي والاجتماعي للمتعلمين وخطط التطوير المستقبلية للطلبة وإيجاد حلول مشتركة، والاستجابة والاستماع إلى مخاوف أولياء الأمور والعمل بشكل تعاوني لمعالجتها</a:t>
            </a:r>
            <a:r>
              <a:rPr lang="ar-SA" sz="14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11</a:t>
            </a:fld>
            <a:endParaRPr sz="1200" b="0" i="0" u="none" strike="noStrike" cap="none">
              <a:solidFill>
                <a:srgbClr val="888E92"/>
              </a:solidFill>
              <a:latin typeface="Sakkal Majalla"/>
              <a:ea typeface="Sakkal Majalla"/>
              <a:cs typeface="Sakkal Majalla"/>
              <a:sym typeface="Sakkal Majalla"/>
            </a:endParaRPr>
          </a:p>
        </p:txBody>
      </p:sp>
      <p:cxnSp>
        <p:nvCxnSpPr>
          <p:cNvPr id="217" name="Google Shape;217;p29"/>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18" name="Google Shape;218;p29"/>
          <p:cNvGrpSpPr/>
          <p:nvPr/>
        </p:nvGrpSpPr>
        <p:grpSpPr>
          <a:xfrm>
            <a:off x="277831" y="1051564"/>
            <a:ext cx="5702839" cy="5463534"/>
            <a:chOff x="8333490" y="2018584"/>
            <a:chExt cx="3103333" cy="2850585"/>
          </a:xfrm>
        </p:grpSpPr>
        <p:grpSp>
          <p:nvGrpSpPr>
            <p:cNvPr id="219" name="Google Shape;219;p29"/>
            <p:cNvGrpSpPr/>
            <p:nvPr/>
          </p:nvGrpSpPr>
          <p:grpSpPr>
            <a:xfrm>
              <a:off x="8333490" y="2018584"/>
              <a:ext cx="3103333" cy="2850585"/>
              <a:chOff x="8795291" y="2161288"/>
              <a:chExt cx="3099236" cy="2618266"/>
            </a:xfrm>
          </p:grpSpPr>
          <p:sp>
            <p:nvSpPr>
              <p:cNvPr id="220" name="Google Shape;220;p29"/>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21" name="Google Shape;221;p29"/>
              <p:cNvGrpSpPr/>
              <p:nvPr/>
            </p:nvGrpSpPr>
            <p:grpSpPr>
              <a:xfrm>
                <a:off x="8853804" y="2264946"/>
                <a:ext cx="2940394" cy="1915493"/>
                <a:chOff x="7313042" y="1130901"/>
                <a:chExt cx="2278877" cy="964488"/>
              </a:xfrm>
            </p:grpSpPr>
            <p:graphicFrame>
              <p:nvGraphicFramePr>
                <p:cNvPr id="222" name="Google Shape;222;p29"/>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29"/>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24" name="Google Shape;224;p29"/>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25" name="Google Shape;225;p29"/>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26" name="Google Shape;226;p29"/>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الرابع </a:t>
                </a:r>
                <a:endParaRPr sz="1800" b="1" i="0" u="none" strike="noStrike" cap="none">
                  <a:solidFill>
                    <a:srgbClr val="1C6980"/>
                  </a:solidFill>
                  <a:latin typeface="Sakkal Majalla"/>
                  <a:ea typeface="Sakkal Majalla"/>
                  <a:cs typeface="Sakkal Majalla"/>
                  <a:sym typeface="Sakkal Majalla"/>
                </a:endParaRPr>
              </a:p>
            </p:txBody>
          </p:sp>
        </p:grpSp>
        <p:sp>
          <p:nvSpPr>
            <p:cNvPr id="227" name="Google Shape;227;p29"/>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28" name="Google Shape;228;p29"/>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29" name="Google Shape;229;p29"/>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30" name="Google Shape;230;p29"/>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31" name="Google Shape;231;p29"/>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تطبيق استراتيجية.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ملف إنجاز المعلم</a:t>
            </a:r>
            <a:endParaRPr/>
          </a:p>
        </p:txBody>
      </p:sp>
      <p:sp>
        <p:nvSpPr>
          <p:cNvPr id="232" name="Google Shape;232;p29"/>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الرابع : التنويع في إستراتيجيات التدريس</a:t>
            </a:r>
            <a:endParaRPr sz="3600" b="1" i="0" u="none" strike="noStrike" cap="none" dirty="0">
              <a:solidFill>
                <a:srgbClr val="000000"/>
              </a:solidFill>
              <a:latin typeface="Arial"/>
              <a:ea typeface="Arial"/>
              <a:cs typeface="Arial"/>
              <a:sym typeface="Arial"/>
            </a:endParaRPr>
          </a:p>
        </p:txBody>
      </p:sp>
      <p:cxnSp>
        <p:nvCxnSpPr>
          <p:cNvPr id="233" name="Google Shape;233;p29"/>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34" name="Google Shape;234;p29"/>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ctr" rtl="1">
              <a:lnSpc>
                <a:spcPct val="100000"/>
              </a:lnSpc>
              <a:spcBef>
                <a:spcPts val="0"/>
              </a:spcBef>
              <a:spcAft>
                <a:spcPts val="0"/>
              </a:spcAft>
              <a:buNone/>
            </a:pPr>
            <a:endParaRPr sz="17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12</a:t>
            </a:fld>
            <a:endParaRPr sz="1200" b="0" i="0" u="none" strike="noStrike" cap="none">
              <a:solidFill>
                <a:srgbClr val="888E92"/>
              </a:solidFill>
              <a:latin typeface="Sakkal Majalla"/>
              <a:ea typeface="Sakkal Majalla"/>
              <a:cs typeface="Sakkal Majalla"/>
              <a:sym typeface="Sakkal Majalla"/>
            </a:endParaRPr>
          </a:p>
        </p:txBody>
      </p:sp>
      <p:cxnSp>
        <p:nvCxnSpPr>
          <p:cNvPr id="240" name="Google Shape;240;p30"/>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41" name="Google Shape;241;p30"/>
          <p:cNvGrpSpPr/>
          <p:nvPr/>
        </p:nvGrpSpPr>
        <p:grpSpPr>
          <a:xfrm>
            <a:off x="277831" y="1051564"/>
            <a:ext cx="5702839" cy="5463534"/>
            <a:chOff x="8333490" y="2018584"/>
            <a:chExt cx="3103333" cy="2850585"/>
          </a:xfrm>
        </p:grpSpPr>
        <p:grpSp>
          <p:nvGrpSpPr>
            <p:cNvPr id="242" name="Google Shape;242;p30"/>
            <p:cNvGrpSpPr/>
            <p:nvPr/>
          </p:nvGrpSpPr>
          <p:grpSpPr>
            <a:xfrm>
              <a:off x="8333490" y="2018584"/>
              <a:ext cx="3103333" cy="2850585"/>
              <a:chOff x="8795291" y="2161288"/>
              <a:chExt cx="3099236" cy="2618266"/>
            </a:xfrm>
          </p:grpSpPr>
          <p:sp>
            <p:nvSpPr>
              <p:cNvPr id="243" name="Google Shape;243;p30"/>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44" name="Google Shape;244;p30"/>
              <p:cNvGrpSpPr/>
              <p:nvPr/>
            </p:nvGrpSpPr>
            <p:grpSpPr>
              <a:xfrm>
                <a:off x="8853804" y="2264946"/>
                <a:ext cx="2940394" cy="1915493"/>
                <a:chOff x="7313042" y="1130901"/>
                <a:chExt cx="2278877" cy="964488"/>
              </a:xfrm>
            </p:grpSpPr>
            <p:graphicFrame>
              <p:nvGraphicFramePr>
                <p:cNvPr id="245" name="Google Shape;245;p30"/>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46" name="Google Shape;246;p30"/>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47" name="Google Shape;247;p30"/>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48" name="Google Shape;248;p30"/>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49" name="Google Shape;249;p30"/>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الخامس </a:t>
                </a:r>
                <a:endParaRPr sz="1800" b="1" i="0" u="none" strike="noStrike" cap="none">
                  <a:solidFill>
                    <a:srgbClr val="1C6980"/>
                  </a:solidFill>
                  <a:latin typeface="Sakkal Majalla"/>
                  <a:ea typeface="Sakkal Majalla"/>
                  <a:cs typeface="Sakkal Majalla"/>
                  <a:sym typeface="Sakkal Majalla"/>
                </a:endParaRPr>
              </a:p>
            </p:txBody>
          </p:sp>
        </p:grpSp>
        <p:sp>
          <p:nvSpPr>
            <p:cNvPr id="250" name="Google Shape;250;p30"/>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51" name="Google Shape;251;p30"/>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52" name="Google Shape;252;p30"/>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53" name="Google Shape;253;p30"/>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54" name="Google Shape;254;p30"/>
          <p:cNvSpPr/>
          <p:nvPr/>
        </p:nvSpPr>
        <p:spPr>
          <a:xfrm>
            <a:off x="636304" y="4403695"/>
            <a:ext cx="5279689"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نتائج الاختبار القبلي والبعدي.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متابعة الطلاب.</a:t>
            </a:r>
            <a:endParaRPr/>
          </a:p>
        </p:txBody>
      </p:sp>
      <p:sp>
        <p:nvSpPr>
          <p:cNvPr id="255" name="Google Shape;255;p30"/>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الخامس  : تحسين نتائج المتعلمين</a:t>
            </a:r>
            <a:endParaRPr sz="3600" b="1" i="0" u="none" strike="noStrike" cap="none" dirty="0">
              <a:solidFill>
                <a:srgbClr val="000000"/>
              </a:solidFill>
              <a:latin typeface="Arial"/>
              <a:ea typeface="Arial"/>
              <a:cs typeface="Arial"/>
              <a:sym typeface="Arial"/>
            </a:endParaRPr>
          </a:p>
        </p:txBody>
      </p:sp>
      <p:cxnSp>
        <p:nvCxnSpPr>
          <p:cNvPr id="256" name="Google Shape;256;p30"/>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57" name="Google Shape;257;p30"/>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أساليب وطرائق تدريس مناسبة لتعزيز عملية التعلم، ويكون قادراً على :</a:t>
            </a:r>
            <a:endParaRPr/>
          </a:p>
          <a:p>
            <a:pPr marL="0" marR="0" lvl="0" indent="0" algn="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للموقف التعليمي.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تدريس مناسبة لحاجات وميول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تعمل على تنمية القدرة على التفكير والابداع.</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استراتيجيات تنمي مهارات الحوار والمناقشة.</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13</a:t>
            </a:fld>
            <a:endParaRPr sz="1200" b="0" i="0" u="none" strike="noStrike" cap="none">
              <a:solidFill>
                <a:srgbClr val="888E92"/>
              </a:solidFill>
              <a:latin typeface="Sakkal Majalla"/>
              <a:ea typeface="Sakkal Majalla"/>
              <a:cs typeface="Sakkal Majalla"/>
              <a:sym typeface="Sakkal Majalla"/>
            </a:endParaRPr>
          </a:p>
        </p:txBody>
      </p:sp>
      <p:cxnSp>
        <p:nvCxnSpPr>
          <p:cNvPr id="263" name="Google Shape;263;p31"/>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64" name="Google Shape;264;p31"/>
          <p:cNvGrpSpPr/>
          <p:nvPr/>
        </p:nvGrpSpPr>
        <p:grpSpPr>
          <a:xfrm>
            <a:off x="277831" y="1051564"/>
            <a:ext cx="5702839" cy="5463534"/>
            <a:chOff x="8333490" y="2018584"/>
            <a:chExt cx="3103333" cy="2850585"/>
          </a:xfrm>
        </p:grpSpPr>
        <p:grpSp>
          <p:nvGrpSpPr>
            <p:cNvPr id="265" name="Google Shape;265;p31"/>
            <p:cNvGrpSpPr/>
            <p:nvPr/>
          </p:nvGrpSpPr>
          <p:grpSpPr>
            <a:xfrm>
              <a:off x="8333490" y="2018584"/>
              <a:ext cx="3103333" cy="2850585"/>
              <a:chOff x="8795291" y="2161288"/>
              <a:chExt cx="3099236" cy="2618266"/>
            </a:xfrm>
          </p:grpSpPr>
          <p:sp>
            <p:nvSpPr>
              <p:cNvPr id="266" name="Google Shape;266;p31"/>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67" name="Google Shape;267;p31"/>
              <p:cNvGrpSpPr/>
              <p:nvPr/>
            </p:nvGrpSpPr>
            <p:grpSpPr>
              <a:xfrm>
                <a:off x="8853804" y="2264946"/>
                <a:ext cx="2940394" cy="1915493"/>
                <a:chOff x="7313042" y="1130901"/>
                <a:chExt cx="2278877" cy="964488"/>
              </a:xfrm>
            </p:grpSpPr>
            <p:graphicFrame>
              <p:nvGraphicFramePr>
                <p:cNvPr id="268" name="Google Shape;268;p31"/>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69" name="Google Shape;269;p31"/>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70" name="Google Shape;270;p31"/>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71" name="Google Shape;271;p31"/>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72" name="Google Shape;272;p31"/>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السادس </a:t>
                </a:r>
                <a:endParaRPr sz="1800" b="1" i="0" u="none" strike="noStrike" cap="none">
                  <a:solidFill>
                    <a:srgbClr val="1C6980"/>
                  </a:solidFill>
                  <a:latin typeface="Sakkal Majalla"/>
                  <a:ea typeface="Sakkal Majalla"/>
                  <a:cs typeface="Sakkal Majalla"/>
                  <a:sym typeface="Sakkal Majalla"/>
                </a:endParaRPr>
              </a:p>
            </p:txBody>
          </p:sp>
        </p:grpSp>
        <p:sp>
          <p:nvSpPr>
            <p:cNvPr id="273" name="Google Shape;273;p31"/>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74" name="Google Shape;274;p31"/>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75" name="Google Shape;275;p31"/>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76" name="Google Shape;276;p31"/>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277" name="Google Shape;277;p31"/>
          <p:cNvSpPr/>
          <p:nvPr/>
        </p:nvSpPr>
        <p:spPr>
          <a:xfrm>
            <a:off x="636304" y="4403695"/>
            <a:ext cx="5279689"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نموذج من إعداد الدروس.</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الواجبات والاختبارات.</a:t>
            </a:r>
            <a:endParaRPr/>
          </a:p>
        </p:txBody>
      </p:sp>
      <p:sp>
        <p:nvSpPr>
          <p:cNvPr id="278" name="Google Shape;278;p31"/>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السادس : إعداد وتنفيذ خطة التعلم</a:t>
            </a:r>
            <a:endParaRPr sz="3600" b="1" i="0" u="none" strike="noStrike" cap="none" dirty="0">
              <a:solidFill>
                <a:srgbClr val="000000"/>
              </a:solidFill>
              <a:latin typeface="Arial"/>
              <a:ea typeface="Arial"/>
              <a:cs typeface="Arial"/>
              <a:sym typeface="Arial"/>
            </a:endParaRPr>
          </a:p>
        </p:txBody>
      </p:sp>
      <p:cxnSp>
        <p:nvCxnSpPr>
          <p:cNvPr id="279" name="Google Shape;279;p31"/>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80" name="Google Shape;280;p31"/>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تمكن المعلم من اعداد خطة منظمة تساعد على تحديد الأهداف التعليمية وتنفيذها بوضوح مما يحسن ويجود الأداء التدريسي .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اعداد خطة التعلم وفق السياسات المتنظمة لذلك، وبما يوائم مع تشخيص واقع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تحقيق الأهداف التعليمية وعناصر المواد المستندة إليه.</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التخطيط للأنشطة الصفية والأنشطة غير الصفية من قبل المعلم الخبير (إن وجد).</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مشاركة المعلم الممارس والمعلم المتقدم في الإعداد والتنفيذ للأنشطة الصفية والأنشطة غير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تقهم الخصائص النفسية للمرحلة العمرية التي يقوم بتدريسها..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14</a:t>
            </a:fld>
            <a:endParaRPr sz="1200" b="0" i="0" u="none" strike="noStrike" cap="none">
              <a:solidFill>
                <a:srgbClr val="888E92"/>
              </a:solidFill>
              <a:latin typeface="Sakkal Majalla"/>
              <a:ea typeface="Sakkal Majalla"/>
              <a:cs typeface="Sakkal Majalla"/>
              <a:sym typeface="Sakkal Majalla"/>
            </a:endParaRPr>
          </a:p>
        </p:txBody>
      </p:sp>
      <p:cxnSp>
        <p:nvCxnSpPr>
          <p:cNvPr id="286" name="Google Shape;286;p3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287" name="Google Shape;287;p32"/>
          <p:cNvGrpSpPr/>
          <p:nvPr/>
        </p:nvGrpSpPr>
        <p:grpSpPr>
          <a:xfrm>
            <a:off x="277831" y="1051564"/>
            <a:ext cx="5702839" cy="5463534"/>
            <a:chOff x="8333490" y="2018584"/>
            <a:chExt cx="3103333" cy="2850585"/>
          </a:xfrm>
        </p:grpSpPr>
        <p:grpSp>
          <p:nvGrpSpPr>
            <p:cNvPr id="288" name="Google Shape;288;p32"/>
            <p:cNvGrpSpPr/>
            <p:nvPr/>
          </p:nvGrpSpPr>
          <p:grpSpPr>
            <a:xfrm>
              <a:off x="8333490" y="2018584"/>
              <a:ext cx="3103333" cy="2850585"/>
              <a:chOff x="8795291" y="2161288"/>
              <a:chExt cx="3099236" cy="2618266"/>
            </a:xfrm>
          </p:grpSpPr>
          <p:sp>
            <p:nvSpPr>
              <p:cNvPr id="289" name="Google Shape;289;p32"/>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290" name="Google Shape;290;p32"/>
              <p:cNvGrpSpPr/>
              <p:nvPr/>
            </p:nvGrpSpPr>
            <p:grpSpPr>
              <a:xfrm>
                <a:off x="8853804" y="2264946"/>
                <a:ext cx="2940394" cy="1915493"/>
                <a:chOff x="7313042" y="1130901"/>
                <a:chExt cx="2278877" cy="964488"/>
              </a:xfrm>
            </p:grpSpPr>
            <p:graphicFrame>
              <p:nvGraphicFramePr>
                <p:cNvPr id="291" name="Google Shape;291;p32"/>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292" name="Google Shape;292;p32"/>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293" name="Google Shape;293;p32"/>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294" name="Google Shape;294;p32"/>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295" name="Google Shape;295;p32"/>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السابع </a:t>
                </a:r>
                <a:endParaRPr sz="1800" b="1" i="0" u="none" strike="noStrike" cap="none">
                  <a:solidFill>
                    <a:srgbClr val="1C6980"/>
                  </a:solidFill>
                  <a:latin typeface="Sakkal Majalla"/>
                  <a:ea typeface="Sakkal Majalla"/>
                  <a:cs typeface="Sakkal Majalla"/>
                  <a:sym typeface="Sakkal Majalla"/>
                </a:endParaRPr>
              </a:p>
            </p:txBody>
          </p:sp>
        </p:grpSp>
        <p:sp>
          <p:nvSpPr>
            <p:cNvPr id="296" name="Google Shape;296;p32"/>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297" name="Google Shape;297;p32"/>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298" name="Google Shape;298;p32"/>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299" name="Google Shape;299;p32"/>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00" name="Google Shape;300;p32"/>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صور من الوسائل التعليمية المستخدمة.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عن برنامج تقني تم استخدامه.</a:t>
            </a:r>
            <a:endParaRPr/>
          </a:p>
        </p:txBody>
      </p:sp>
      <p:sp>
        <p:nvSpPr>
          <p:cNvPr id="301" name="Google Shape;301;p32"/>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السابع : توظيف تقنيات ووسائل التعلم المناسبة</a:t>
            </a:r>
            <a:endParaRPr sz="3600" b="1" i="0" u="none" strike="noStrike" cap="none" dirty="0">
              <a:solidFill>
                <a:srgbClr val="000000"/>
              </a:solidFill>
              <a:latin typeface="Arial"/>
              <a:ea typeface="Arial"/>
              <a:cs typeface="Arial"/>
              <a:sym typeface="Arial"/>
            </a:endParaRPr>
          </a:p>
        </p:txBody>
      </p:sp>
      <p:cxnSp>
        <p:nvCxnSpPr>
          <p:cNvPr id="302" name="Google Shape;302;p32"/>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03" name="Google Shape;303;p32"/>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استخدام الوسائل التعليمية والأدوات المتنوعة المناسبة للموقف التعليمي لتحسين العملية التعليمية،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تقنيات ووسائل التعلم المناسبة بغرض تحقيق الأهداف التعليمية بفاعلية.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 لتيسير تقل الخبرات التعليمية بسهولة ووضوح.</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التقنيات والوسائل التعليمية المناسبة لحاجات وأنماط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اكساب الطلبة المعرفة وتنمية قدراتهم على التأمل والملاحظة والتفكير العلمي للوصول إلى حل المشكلات.</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15</a:t>
            </a:fld>
            <a:endParaRPr sz="1200" b="0" i="0" u="none" strike="noStrike" cap="none">
              <a:solidFill>
                <a:srgbClr val="888E92"/>
              </a:solidFill>
              <a:latin typeface="Sakkal Majalla"/>
              <a:ea typeface="Sakkal Majalla"/>
              <a:cs typeface="Sakkal Majalla"/>
              <a:sym typeface="Sakkal Majalla"/>
            </a:endParaRPr>
          </a:p>
        </p:txBody>
      </p:sp>
      <p:cxnSp>
        <p:nvCxnSpPr>
          <p:cNvPr id="309" name="Google Shape;309;p33"/>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10" name="Google Shape;310;p33"/>
          <p:cNvGrpSpPr/>
          <p:nvPr/>
        </p:nvGrpSpPr>
        <p:grpSpPr>
          <a:xfrm>
            <a:off x="277831" y="1051564"/>
            <a:ext cx="5702839" cy="5463534"/>
            <a:chOff x="8333490" y="2018584"/>
            <a:chExt cx="3103333" cy="2850585"/>
          </a:xfrm>
        </p:grpSpPr>
        <p:grpSp>
          <p:nvGrpSpPr>
            <p:cNvPr id="311" name="Google Shape;311;p33"/>
            <p:cNvGrpSpPr/>
            <p:nvPr/>
          </p:nvGrpSpPr>
          <p:grpSpPr>
            <a:xfrm>
              <a:off x="8333490" y="2018584"/>
              <a:ext cx="3103333" cy="2850585"/>
              <a:chOff x="8795291" y="2161288"/>
              <a:chExt cx="3099236" cy="2618266"/>
            </a:xfrm>
          </p:grpSpPr>
          <p:sp>
            <p:nvSpPr>
              <p:cNvPr id="312" name="Google Shape;312;p33"/>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13" name="Google Shape;313;p33"/>
              <p:cNvGrpSpPr/>
              <p:nvPr/>
            </p:nvGrpSpPr>
            <p:grpSpPr>
              <a:xfrm>
                <a:off x="8853804" y="2264946"/>
                <a:ext cx="2940394" cy="1915493"/>
                <a:chOff x="7313042" y="1130901"/>
                <a:chExt cx="2278877" cy="964488"/>
              </a:xfrm>
            </p:grpSpPr>
            <p:graphicFrame>
              <p:nvGraphicFramePr>
                <p:cNvPr id="314" name="Google Shape;314;p33"/>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33"/>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16" name="Google Shape;316;p33"/>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17" name="Google Shape;317;p33"/>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18" name="Google Shape;318;p33"/>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19" name="Google Shape;319;p33"/>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20" name="Google Shape;320;p33"/>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21" name="Google Shape;321;p33"/>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22" name="Google Shape;322;p33"/>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23" name="Google Shape;323;p33"/>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تصنيف الطلاب وفق أنماط التعلم.</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التحفيز المادي والمعنوي.</a:t>
            </a:r>
            <a:endParaRPr/>
          </a:p>
        </p:txBody>
      </p:sp>
      <p:sp>
        <p:nvSpPr>
          <p:cNvPr id="324" name="Google Shape;324;p33"/>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الثامن : تهيئة البيئة التعليمية</a:t>
            </a:r>
            <a:endParaRPr sz="3600" b="1" i="0" u="none" strike="noStrike" cap="none" dirty="0">
              <a:solidFill>
                <a:srgbClr val="000000"/>
              </a:solidFill>
              <a:latin typeface="Arial"/>
              <a:ea typeface="Arial"/>
              <a:cs typeface="Arial"/>
              <a:sym typeface="Arial"/>
            </a:endParaRPr>
          </a:p>
        </p:txBody>
      </p:sp>
      <p:cxnSp>
        <p:nvCxnSpPr>
          <p:cNvPr id="325" name="Google Shape;325;p33"/>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26" name="Google Shape;326;p33"/>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قدرة المعلم على ممارسة عمليات تتضمن المدخلات والعمليات والإجراءات اللازمة والتي توفر للمتعلمين على اختلاف قدراتهم وميولهم واهتماماتهم واحتياجاتهم التعليمية فرصا متكافئة لفهم واستيعاب المفاهيم واستخدامها في مواقف الحياة اليومية.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آمنة تشجع على التعلم وتدعم النمو الشخصي والأكاديمي.</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تحقق الأمان النفسي وتتسم بالاحترام المتبادل.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توفير بيئة تعليمية تمكن المتعلمين من التعبير عن أنفسهم ومشاركة أفكارهم مع أقرائهم.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اثارة دافعية المتعلمين من خلال التنويع في أساليب التعلم.</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16</a:t>
            </a:fld>
            <a:endParaRPr sz="1200" b="0" i="0" u="none" strike="noStrike" cap="none">
              <a:solidFill>
                <a:srgbClr val="888E92"/>
              </a:solidFill>
              <a:latin typeface="Sakkal Majalla"/>
              <a:ea typeface="Sakkal Majalla"/>
              <a:cs typeface="Sakkal Majalla"/>
              <a:sym typeface="Sakkal Majalla"/>
            </a:endParaRPr>
          </a:p>
        </p:txBody>
      </p:sp>
      <p:cxnSp>
        <p:nvCxnSpPr>
          <p:cNvPr id="332" name="Google Shape;332;p3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33" name="Google Shape;333;p34"/>
          <p:cNvGrpSpPr/>
          <p:nvPr/>
        </p:nvGrpSpPr>
        <p:grpSpPr>
          <a:xfrm>
            <a:off x="277831" y="1051564"/>
            <a:ext cx="5702839" cy="5463534"/>
            <a:chOff x="8333490" y="2018584"/>
            <a:chExt cx="3103333" cy="2850585"/>
          </a:xfrm>
        </p:grpSpPr>
        <p:grpSp>
          <p:nvGrpSpPr>
            <p:cNvPr id="334" name="Google Shape;334;p34"/>
            <p:cNvGrpSpPr/>
            <p:nvPr/>
          </p:nvGrpSpPr>
          <p:grpSpPr>
            <a:xfrm>
              <a:off x="8333490" y="2018584"/>
              <a:ext cx="3103333" cy="2850585"/>
              <a:chOff x="8795291" y="2161288"/>
              <a:chExt cx="3099236" cy="2618266"/>
            </a:xfrm>
          </p:grpSpPr>
          <p:sp>
            <p:nvSpPr>
              <p:cNvPr id="335" name="Google Shape;335;p34"/>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36" name="Google Shape;336;p34"/>
              <p:cNvGrpSpPr/>
              <p:nvPr/>
            </p:nvGrpSpPr>
            <p:grpSpPr>
              <a:xfrm>
                <a:off x="8853804" y="2264946"/>
                <a:ext cx="2940394" cy="1915493"/>
                <a:chOff x="7313042" y="1130901"/>
                <a:chExt cx="2278877" cy="964488"/>
              </a:xfrm>
            </p:grpSpPr>
            <p:graphicFrame>
              <p:nvGraphicFramePr>
                <p:cNvPr id="337" name="Google Shape;337;p34"/>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38" name="Google Shape;338;p34"/>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39" name="Google Shape;339;p34"/>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0" name="Google Shape;340;p34"/>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41" name="Google Shape;341;p34"/>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42" name="Google Shape;342;p34"/>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43" name="Google Shape;343;p34"/>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44" name="Google Shape;344;p34"/>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45" name="Google Shape;345;p34"/>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5%</a:t>
            </a:r>
            <a:endParaRPr sz="2000" b="1" i="0" u="none" strike="noStrike" cap="none">
              <a:solidFill>
                <a:srgbClr val="C00000"/>
              </a:solidFill>
              <a:latin typeface="Sakkal Majalla"/>
              <a:ea typeface="Sakkal Majalla"/>
              <a:cs typeface="Sakkal Majalla"/>
              <a:sym typeface="Sakkal Majalla"/>
            </a:endParaRPr>
          </a:p>
        </p:txBody>
      </p:sp>
      <p:sp>
        <p:nvSpPr>
          <p:cNvPr id="346" name="Google Shape;346;p34"/>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كشف المتابعة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تطبيق إدارة الصف</a:t>
            </a:r>
            <a:endParaRPr/>
          </a:p>
        </p:txBody>
      </p:sp>
      <p:sp>
        <p:nvSpPr>
          <p:cNvPr id="347" name="Google Shape;347;p34"/>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التاسع : الإدارة الصفية</a:t>
            </a:r>
            <a:endParaRPr sz="3600" b="1" i="0" u="none" strike="noStrike" cap="none" dirty="0">
              <a:solidFill>
                <a:srgbClr val="000000"/>
              </a:solidFill>
              <a:latin typeface="Arial"/>
              <a:ea typeface="Arial"/>
              <a:cs typeface="Arial"/>
              <a:sym typeface="Arial"/>
            </a:endParaRPr>
          </a:p>
        </p:txBody>
      </p:sp>
      <p:cxnSp>
        <p:nvCxnSpPr>
          <p:cNvPr id="348" name="Google Shape;348;p34"/>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49" name="Google Shape;349;p34"/>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يقصد بها جميع الخطوات والإجراءات اللازمة لتحقيق بيئة صفية امنة وجاذبة وملائمة لعمليتي التعلم والتعليم تأخذ بعين الاعتبار الأبعاد النفسية والاجتماعية والعقلية والجسمية للمتعلم، مما يساعد على تحقيق الأهداف التعليمية المنشودة ويكون قادرًا على:</a:t>
            </a:r>
            <a:endParaRPr/>
          </a:p>
          <a:p>
            <a:pPr marL="0" marR="0" lvl="0" indent="0" algn="ctr" rtl="1">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مراعاة الفروق الفردية بين المتعلمين.</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توجيه المتعلمين لتطبيق الفواتين والتعليمات الصفية.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تعزيز الانضباط عند المتعلمين وتنظيم عملية التفاعل والتواصل بينهم.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تنظيم الطلاب بما يناسب الموقف المدرسي.</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17</a:t>
            </a:fld>
            <a:endParaRPr sz="1200" b="0" i="0" u="none" strike="noStrike" cap="none">
              <a:solidFill>
                <a:srgbClr val="888E92"/>
              </a:solidFill>
              <a:latin typeface="Sakkal Majalla"/>
              <a:ea typeface="Sakkal Majalla"/>
              <a:cs typeface="Sakkal Majalla"/>
              <a:sym typeface="Sakkal Majalla"/>
            </a:endParaRPr>
          </a:p>
        </p:txBody>
      </p:sp>
      <p:cxnSp>
        <p:nvCxnSpPr>
          <p:cNvPr id="355" name="Google Shape;355;p3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56" name="Google Shape;356;p35"/>
          <p:cNvGrpSpPr/>
          <p:nvPr/>
        </p:nvGrpSpPr>
        <p:grpSpPr>
          <a:xfrm>
            <a:off x="277831" y="1051564"/>
            <a:ext cx="5702839" cy="5463534"/>
            <a:chOff x="8333490" y="2018584"/>
            <a:chExt cx="3103333" cy="2850585"/>
          </a:xfrm>
        </p:grpSpPr>
        <p:grpSp>
          <p:nvGrpSpPr>
            <p:cNvPr id="357" name="Google Shape;357;p35"/>
            <p:cNvGrpSpPr/>
            <p:nvPr/>
          </p:nvGrpSpPr>
          <p:grpSpPr>
            <a:xfrm>
              <a:off x="8333490" y="2018584"/>
              <a:ext cx="3103333" cy="2850585"/>
              <a:chOff x="8795291" y="2161288"/>
              <a:chExt cx="3099236" cy="2618266"/>
            </a:xfrm>
          </p:grpSpPr>
          <p:sp>
            <p:nvSpPr>
              <p:cNvPr id="358" name="Google Shape;358;p35"/>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59" name="Google Shape;359;p35"/>
              <p:cNvGrpSpPr/>
              <p:nvPr/>
            </p:nvGrpSpPr>
            <p:grpSpPr>
              <a:xfrm>
                <a:off x="8853804" y="2264946"/>
                <a:ext cx="2940394" cy="1915493"/>
                <a:chOff x="7313042" y="1130901"/>
                <a:chExt cx="2278877" cy="964488"/>
              </a:xfrm>
            </p:grpSpPr>
            <p:graphicFrame>
              <p:nvGraphicFramePr>
                <p:cNvPr id="360" name="Google Shape;360;p35"/>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61" name="Google Shape;361;p35"/>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62" name="Google Shape;362;p35"/>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63" name="Google Shape;363;p35"/>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64" name="Google Shape;364;p35"/>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65" name="Google Shape;365;p35"/>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66" name="Google Shape;366;p35"/>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67" name="Google Shape;367;p35"/>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68" name="Google Shape;368;p35"/>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69" name="Google Shape;369;p35"/>
          <p:cNvSpPr/>
          <p:nvPr/>
        </p:nvSpPr>
        <p:spPr>
          <a:xfrm>
            <a:off x="213156" y="4403695"/>
            <a:ext cx="5702838" cy="101562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تحليل نتائج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معالجة الفاقد التعليمي.</a:t>
            </a:r>
            <a:endParaRPr/>
          </a:p>
        </p:txBody>
      </p:sp>
      <p:sp>
        <p:nvSpPr>
          <p:cNvPr id="370" name="Google Shape;370;p35"/>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العاشر : تحليل نتائج المتعلمين وتشخيص مستوياتهم</a:t>
            </a:r>
            <a:endParaRPr sz="3600" b="1" i="0" u="none" strike="noStrike" cap="none" dirty="0">
              <a:solidFill>
                <a:srgbClr val="000000"/>
              </a:solidFill>
              <a:latin typeface="Arial"/>
              <a:ea typeface="Arial"/>
              <a:cs typeface="Arial"/>
              <a:sym typeface="Arial"/>
            </a:endParaRPr>
          </a:p>
        </p:txBody>
      </p:sp>
      <p:cxnSp>
        <p:nvCxnSpPr>
          <p:cNvPr id="371" name="Google Shape;371;p35"/>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72" name="Google Shape;372;p35"/>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500" b="0" i="0" u="none" strike="noStrike" cap="none">
                <a:solidFill>
                  <a:schemeClr val="lt1"/>
                </a:solidFill>
                <a:latin typeface="Arial"/>
                <a:ea typeface="Arial"/>
                <a:cs typeface="Arial"/>
                <a:sym typeface="Arial"/>
              </a:rPr>
              <a:t>تحليل البيانات لتطوير التعلم عملية تستخلص الحقائق والاستنتاجات من البيانات لتقييم أداء المتعلمين بوضوح وتقديم تغذية راجعة بنّاءة، تشمل:</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تنويع مصادر التقييم: لضمان شمولية النتائج وتقليل التحيز.</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تطوير أهداف تعليمية: قصيرة وطويلة المدى تراعي الفروق الفردية وبيئة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تفسير البيانات: لاتخاذ قرارات مستنيرة بشأن فعالية التدريس والمناهج.</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قياس التطبيق العملي للمعرفة: عبر مواقف ومشاريع حقيقية.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تحليل الأداء العام: لتحديد نقاط القوة والضعف، مع إشراك المتعلمين في فهم نتائجهم وتقديم ملاحظات تدعم التطور المستمر</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18</a:t>
            </a:fld>
            <a:endParaRPr sz="1200" b="0" i="0" u="none" strike="noStrike" cap="none">
              <a:solidFill>
                <a:srgbClr val="888E92"/>
              </a:solidFill>
              <a:latin typeface="Sakkal Majalla"/>
              <a:ea typeface="Sakkal Majalla"/>
              <a:cs typeface="Sakkal Majalla"/>
              <a:sym typeface="Sakkal Majalla"/>
            </a:endParaRPr>
          </a:p>
        </p:txBody>
      </p:sp>
      <p:cxnSp>
        <p:nvCxnSpPr>
          <p:cNvPr id="378" name="Google Shape;378;p3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379" name="Google Shape;379;p36"/>
          <p:cNvGrpSpPr/>
          <p:nvPr/>
        </p:nvGrpSpPr>
        <p:grpSpPr>
          <a:xfrm>
            <a:off x="277831" y="1051564"/>
            <a:ext cx="5702839" cy="5463534"/>
            <a:chOff x="8333490" y="2018584"/>
            <a:chExt cx="3103333" cy="2850585"/>
          </a:xfrm>
        </p:grpSpPr>
        <p:grpSp>
          <p:nvGrpSpPr>
            <p:cNvPr id="380" name="Google Shape;380;p36"/>
            <p:cNvGrpSpPr/>
            <p:nvPr/>
          </p:nvGrpSpPr>
          <p:grpSpPr>
            <a:xfrm>
              <a:off x="8333490" y="2018584"/>
              <a:ext cx="3103333" cy="2850585"/>
              <a:chOff x="8795291" y="2161288"/>
              <a:chExt cx="3099236" cy="2618266"/>
            </a:xfrm>
          </p:grpSpPr>
          <p:sp>
            <p:nvSpPr>
              <p:cNvPr id="381" name="Google Shape;381;p3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382" name="Google Shape;382;p36"/>
              <p:cNvGrpSpPr/>
              <p:nvPr/>
            </p:nvGrpSpPr>
            <p:grpSpPr>
              <a:xfrm>
                <a:off x="8853804" y="2264946"/>
                <a:ext cx="2940394" cy="1915493"/>
                <a:chOff x="7313042" y="1130901"/>
                <a:chExt cx="2278877" cy="964488"/>
              </a:xfrm>
            </p:grpSpPr>
            <p:graphicFrame>
              <p:nvGraphicFramePr>
                <p:cNvPr id="383" name="Google Shape;383;p3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384" name="Google Shape;384;p36"/>
                <p:cNvSpPr/>
                <p:nvPr/>
              </p:nvSpPr>
              <p:spPr>
                <a:xfrm>
                  <a:off x="8627686" y="1733622"/>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385" name="Google Shape;385;p36"/>
                <p:cNvCxnSpPr/>
                <p:nvPr/>
              </p:nvCxnSpPr>
              <p:spPr>
                <a:xfrm>
                  <a:off x="8544103" y="1849297"/>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86" name="Google Shape;386;p3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387" name="Google Shape;387;p3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الثامن </a:t>
                </a:r>
                <a:endParaRPr sz="1800" b="1" i="0" u="none" strike="noStrike" cap="none">
                  <a:solidFill>
                    <a:srgbClr val="1C6980"/>
                  </a:solidFill>
                  <a:latin typeface="Sakkal Majalla"/>
                  <a:ea typeface="Sakkal Majalla"/>
                  <a:cs typeface="Sakkal Majalla"/>
                  <a:sym typeface="Sakkal Majalla"/>
                </a:endParaRPr>
              </a:p>
            </p:txBody>
          </p:sp>
        </p:grpSp>
        <p:sp>
          <p:nvSpPr>
            <p:cNvPr id="388" name="Google Shape;388;p3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389" name="Google Shape;389;p3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390" name="Google Shape;390;p3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391" name="Google Shape;391;p3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392" name="Google Shape;392;p36"/>
          <p:cNvSpPr/>
          <p:nvPr/>
        </p:nvSpPr>
        <p:spPr>
          <a:xfrm>
            <a:off x="213156" y="4403695"/>
            <a:ext cx="5702838" cy="1477287"/>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الاختبارات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ملفات إنجاز الطلاب</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نماذج من المهام الأدائية ومشاريع الطلاب</a:t>
            </a:r>
            <a:endParaRPr/>
          </a:p>
        </p:txBody>
      </p:sp>
      <p:sp>
        <p:nvSpPr>
          <p:cNvPr id="393" name="Google Shape;393;p3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الحادي عشر : تنوع أساليب وأدوات التقويم</a:t>
            </a:r>
            <a:endParaRPr sz="3600" b="1" i="0" u="none" strike="noStrike" cap="none" dirty="0">
              <a:solidFill>
                <a:srgbClr val="000000"/>
              </a:solidFill>
              <a:latin typeface="Arial"/>
              <a:ea typeface="Arial"/>
              <a:cs typeface="Arial"/>
              <a:sym typeface="Arial"/>
            </a:endParaRPr>
          </a:p>
        </p:txBody>
      </p:sp>
      <p:cxnSp>
        <p:nvCxnSpPr>
          <p:cNvPr id="394" name="Google Shape;394;p3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395" name="Google Shape;395;p3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توظيف أساليب تقويم متنوعة على أن يكون من ضمتها الاختبارات (شفهية، تحريرية) والمهمات الادائية التي تتناسب مع طبيعة الأهداف ومخرجات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الاستفادة من نتائج تنوع أساليب وأدوات التقويم بتوظيفها في تحسين مستوى الأداء بصفة مستمرة.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استخدام التقويم القبلي (التشخيصي) للوقوف على مدى استعداد المتعلمين وتشخيص امتلاكهم لمهارات وخيرات أساسية سابقة.</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التكويني أثناء عملية التعلم لبناء وتطوير المهارات والكفايات لدى المتعلمين وإصدار أحكام عن مستوياتهم وفق معايير كمية ونوعية يقاس من خلالها التعلم.</a:t>
            </a:r>
            <a:endParaRPr/>
          </a:p>
          <a:p>
            <a:pPr marL="285750" marR="0" lvl="0" indent="-285750" algn="r" rtl="1">
              <a:lnSpc>
                <a:spcPct val="100000"/>
              </a:lnSpc>
              <a:spcBef>
                <a:spcPts val="0"/>
              </a:spcBef>
              <a:spcAft>
                <a:spcPts val="0"/>
              </a:spcAft>
              <a:buClr>
                <a:srgbClr val="000000"/>
              </a:buClr>
              <a:buSzPts val="1500"/>
              <a:buFont typeface="Noto Sans Symbols"/>
              <a:buChar char="▪"/>
            </a:pPr>
            <a:r>
              <a:rPr lang="ar-SA" sz="1500" b="0" i="0" u="none" strike="noStrike" cap="none">
                <a:solidFill>
                  <a:schemeClr val="lt1"/>
                </a:solidFill>
                <a:latin typeface="Arial"/>
                <a:ea typeface="Arial"/>
                <a:cs typeface="Arial"/>
                <a:sym typeface="Arial"/>
              </a:rPr>
              <a:t>تطبيق التقويم الختامي لمعرفة مدى تحقق أهداف العملية التعليمية وقياس تقدم التعلم واصدار أحكام عن مستويات الطلبة.</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19</a:t>
            </a:fld>
            <a:endParaRPr sz="1200" b="0" i="0" u="none" strike="noStrike" cap="none">
              <a:solidFill>
                <a:srgbClr val="888E92"/>
              </a:solidFill>
              <a:latin typeface="Sakkal Majalla"/>
              <a:ea typeface="Sakkal Majalla"/>
              <a:cs typeface="Sakkal Majalla"/>
              <a:sym typeface="Sakkal Majalla"/>
            </a:endParaRPr>
          </a:p>
        </p:txBody>
      </p:sp>
      <p:cxnSp>
        <p:nvCxnSpPr>
          <p:cNvPr id="401" name="Google Shape;401;p1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02" name="Google Shape;402;p12"/>
          <p:cNvSpPr txBox="1"/>
          <p:nvPr/>
        </p:nvSpPr>
        <p:spPr>
          <a:xfrm>
            <a:off x="5918234" y="249564"/>
            <a:ext cx="5913653" cy="707856"/>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0"/>
              </a:spcBef>
              <a:spcAft>
                <a:spcPts val="0"/>
              </a:spcAft>
              <a:buClr>
                <a:srgbClr val="000000"/>
              </a:buClr>
              <a:buSzPts val="3400"/>
              <a:buFont typeface="Arial"/>
              <a:buNone/>
            </a:pPr>
            <a:r>
              <a:rPr lang="ar-SA" sz="3400" b="1" i="0" u="none" strike="noStrike" cap="none" dirty="0">
                <a:solidFill>
                  <a:srgbClr val="C00000"/>
                </a:solidFill>
                <a:latin typeface="Sakkal Majalla"/>
                <a:ea typeface="Sakkal Majalla"/>
                <a:cs typeface="Sakkal Majalla"/>
                <a:sym typeface="Sakkal Majalla"/>
              </a:rPr>
              <a:t>منجزات أخرى خلال العام الدراسي </a:t>
            </a:r>
            <a:r>
              <a:rPr lang="ar-SA" sz="3400" b="1" i="0" u="none" strike="noStrike" cap="none" dirty="0">
                <a:solidFill>
                  <a:srgbClr val="C00000"/>
                </a:solidFill>
                <a:latin typeface="+mn-lt"/>
                <a:ea typeface="Sakkal Majalla"/>
                <a:cs typeface="Sakkal Majalla" panose="02000000000000000000" pitchFamily="2" charset="-78"/>
                <a:sym typeface="Sakkal Majalla"/>
              </a:rPr>
              <a:t>١٤٤٧</a:t>
            </a:r>
            <a:r>
              <a:rPr lang="ar-SA" sz="3400" b="1" i="0" u="none" strike="noStrike" cap="none" dirty="0">
                <a:solidFill>
                  <a:srgbClr val="C00000"/>
                </a:solidFill>
                <a:latin typeface="Sakkal Majalla"/>
                <a:ea typeface="Sakkal Majalla"/>
                <a:cs typeface="Sakkal Majalla"/>
                <a:sym typeface="Sakkal Majalla"/>
              </a:rPr>
              <a:t> هـ</a:t>
            </a:r>
            <a:endParaRPr dirty="0"/>
          </a:p>
        </p:txBody>
      </p:sp>
      <p:sp>
        <p:nvSpPr>
          <p:cNvPr id="403" name="Google Shape;403;p12"/>
          <p:cNvSpPr/>
          <p:nvPr/>
        </p:nvSpPr>
        <p:spPr>
          <a:xfrm>
            <a:off x="412989" y="3690276"/>
            <a:ext cx="2853499" cy="2848636"/>
          </a:xfrm>
          <a:prstGeom prst="roundRect">
            <a:avLst>
              <a:gd name="adj" fmla="val 16667"/>
            </a:avLst>
          </a:prstGeom>
          <a:solidFill>
            <a:srgbClr val="FF00FF"/>
          </a:solidFill>
          <a:ln w="12700"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404" name="Google Shape;404;p12"/>
          <p:cNvSpPr txBox="1"/>
          <p:nvPr/>
        </p:nvSpPr>
        <p:spPr>
          <a:xfrm>
            <a:off x="811038" y="3133806"/>
            <a:ext cx="2025975" cy="400069"/>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Arial"/>
              <a:buNone/>
            </a:pPr>
            <a:r>
              <a:rPr lang="ar-SA" sz="2000" b="1" i="0" u="none" strike="noStrike" cap="none">
                <a:solidFill>
                  <a:schemeClr val="dk1"/>
                </a:solidFill>
                <a:latin typeface="Sakkal Majalla"/>
                <a:ea typeface="Sakkal Majalla"/>
                <a:cs typeface="Sakkal Majalla"/>
                <a:sym typeface="Sakkal Majalla"/>
              </a:rPr>
              <a:t>الشاهد / باركود تفاعلي </a:t>
            </a:r>
            <a:endParaRPr sz="2000" b="1" i="0" u="none" strike="noStrike" cap="none">
              <a:solidFill>
                <a:srgbClr val="000000"/>
              </a:solidFill>
              <a:latin typeface="Arial"/>
              <a:ea typeface="Arial"/>
              <a:cs typeface="Arial"/>
              <a:sym typeface="Arial"/>
            </a:endParaRPr>
          </a:p>
        </p:txBody>
      </p:sp>
      <p:sp>
        <p:nvSpPr>
          <p:cNvPr id="405" name="Google Shape;405;p12"/>
          <p:cNvSpPr/>
          <p:nvPr/>
        </p:nvSpPr>
        <p:spPr>
          <a:xfrm>
            <a:off x="3581399" y="1165670"/>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6" name="Google Shape;406;p12"/>
          <p:cNvSpPr/>
          <p:nvPr/>
        </p:nvSpPr>
        <p:spPr>
          <a:xfrm>
            <a:off x="3581399" y="2105599"/>
            <a:ext cx="8250487"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7" name="Google Shape;407;p12"/>
          <p:cNvSpPr/>
          <p:nvPr/>
        </p:nvSpPr>
        <p:spPr>
          <a:xfrm>
            <a:off x="3581400" y="3045528"/>
            <a:ext cx="8250487"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8" name="Google Shape;408;p12"/>
          <p:cNvSpPr/>
          <p:nvPr/>
        </p:nvSpPr>
        <p:spPr>
          <a:xfrm>
            <a:off x="3581399" y="3985457"/>
            <a:ext cx="8250488" cy="703413"/>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09" name="Google Shape;409;p12"/>
          <p:cNvSpPr/>
          <p:nvPr/>
        </p:nvSpPr>
        <p:spPr>
          <a:xfrm>
            <a:off x="3581399" y="4895984"/>
            <a:ext cx="8250488" cy="707850"/>
          </a:xfrm>
          <a:prstGeom prst="roundRect">
            <a:avLst>
              <a:gd name="adj" fmla="val 16667"/>
            </a:avLst>
          </a:prstGeom>
          <a:solidFill>
            <a:schemeClr val="accent6"/>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
        <p:nvSpPr>
          <p:cNvPr id="410" name="Google Shape;410;p12"/>
          <p:cNvSpPr/>
          <p:nvPr/>
        </p:nvSpPr>
        <p:spPr>
          <a:xfrm>
            <a:off x="3581399" y="5806511"/>
            <a:ext cx="8250488" cy="707850"/>
          </a:xfrm>
          <a:prstGeom prst="roundRect">
            <a:avLst>
              <a:gd name="adj" fmla="val 16667"/>
            </a:avLst>
          </a:prstGeom>
          <a:solidFill>
            <a:srgbClr val="CCEBF4"/>
          </a:solidFill>
          <a:ln w="25400"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r" rtl="0">
              <a:lnSpc>
                <a:spcPct val="100000"/>
              </a:lnSpc>
              <a:spcBef>
                <a:spcPts val="0"/>
              </a:spcBef>
              <a:spcAft>
                <a:spcPts val="0"/>
              </a:spcAft>
              <a:buClr>
                <a:srgbClr val="000000"/>
              </a:buClr>
              <a:buSzPts val="2400"/>
              <a:buFont typeface="Noto Sans Symbols"/>
              <a:buChar char="⮚"/>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a:t>
            </a:fld>
            <a:endParaRPr sz="1200" b="0" i="0" u="none" strike="noStrike" cap="none">
              <a:solidFill>
                <a:srgbClr val="888E92"/>
              </a:solidFill>
              <a:latin typeface="Sakkal Majalla"/>
              <a:ea typeface="Sakkal Majalla"/>
              <a:cs typeface="Sakkal Majalla"/>
              <a:sym typeface="Sakkal Majalla"/>
            </a:endParaRPr>
          </a:p>
        </p:txBody>
      </p:sp>
      <p:sp>
        <p:nvSpPr>
          <p:cNvPr id="62" name="Google Shape;62;p22"/>
          <p:cNvSpPr txBox="1"/>
          <p:nvPr/>
        </p:nvSpPr>
        <p:spPr>
          <a:xfrm>
            <a:off x="7948246" y="1219273"/>
            <a:ext cx="4037428" cy="621543"/>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chemeClr val="dk1"/>
              </a:buClr>
              <a:buSzPts val="2400"/>
              <a:buFont typeface="Sakkal Majalla"/>
              <a:buNone/>
            </a:pPr>
            <a:endParaRPr sz="2400" b="0" i="0" u="none" strike="noStrike" cap="none">
              <a:solidFill>
                <a:srgbClr val="268CAB"/>
              </a:solidFill>
              <a:latin typeface="Sakkal Majalla"/>
              <a:ea typeface="Sakkal Majalla"/>
              <a:cs typeface="Sakkal Majalla"/>
              <a:sym typeface="Sakkal Majalla"/>
            </a:endParaRPr>
          </a:p>
        </p:txBody>
      </p:sp>
      <p:cxnSp>
        <p:nvCxnSpPr>
          <p:cNvPr id="63" name="Google Shape;63;p2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64" name="Google Shape;64;p2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المقدمة</a:t>
            </a:r>
            <a:endParaRPr sz="3200" b="1" i="0" u="none" strike="noStrike" cap="none">
              <a:solidFill>
                <a:srgbClr val="003845"/>
              </a:solidFill>
              <a:latin typeface="Sakkal Majalla"/>
              <a:ea typeface="Sakkal Majalla"/>
              <a:cs typeface="Sakkal Majalla"/>
              <a:sym typeface="Sakkal Majalla"/>
            </a:endParaRPr>
          </a:p>
        </p:txBody>
      </p:sp>
      <p:sp>
        <p:nvSpPr>
          <p:cNvPr id="65" name="Google Shape;65;p22"/>
          <p:cNvSpPr txBox="1"/>
          <p:nvPr/>
        </p:nvSpPr>
        <p:spPr>
          <a:xfrm>
            <a:off x="759206" y="3024335"/>
            <a:ext cx="10673587" cy="2923847"/>
          </a:xfrm>
          <a:prstGeom prst="rect">
            <a:avLst/>
          </a:prstGeom>
          <a:noFill/>
          <a:ln>
            <a:noFill/>
          </a:ln>
        </p:spPr>
        <p:txBody>
          <a:bodyPr spcFirstLastPara="1" wrap="square" lIns="91425" tIns="91425" rIns="91425" bIns="91425" anchor="t" anchorCtr="0">
            <a:spAutoFit/>
          </a:bodyPr>
          <a:lstStyle/>
          <a:p>
            <a:pPr marL="0" marR="0" lvl="0" indent="0" algn="ctr" rtl="1">
              <a:lnSpc>
                <a:spcPct val="100000"/>
              </a:lnSpc>
              <a:spcBef>
                <a:spcPts val="600"/>
              </a:spcBef>
              <a:spcAft>
                <a:spcPts val="600"/>
              </a:spcAft>
              <a:buClr>
                <a:srgbClr val="000000"/>
              </a:buClr>
              <a:buSzPts val="2400"/>
              <a:buFont typeface="Arial"/>
              <a:buNone/>
            </a:pPr>
            <a:r>
              <a:rPr lang="ar-SA" sz="2400" b="0" i="0" u="none" strike="noStrike" cap="none">
                <a:solidFill>
                  <a:srgbClr val="000000"/>
                </a:solidFill>
                <a:latin typeface="Amiri"/>
                <a:ea typeface="Amiri"/>
                <a:cs typeface="Amiri"/>
                <a:sym typeface="Amiri"/>
              </a:rPr>
              <a:t>الحمد لله والصلاة والسلام على رسول الله وبعد</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تحية طيبة</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هنا ملف انجازي خلال عام كامل بصفتي معلم مادة .....</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 ‏بعد توفيق الله ثم دعمكم اللامحدود ‏من شأنه الانطلاق نحو العمل بكل حب وتفاني وجدية ورغبة منا نحو التطوير ونهضة تعليمنا قدمت خلال هذا العام العديد من المبادرات والانجازات وهذا جزء من واجبنا تجاه وطننا المعطاء</a:t>
            </a:r>
            <a:br>
              <a:rPr lang="ar-SA" sz="2400" b="0" i="0" u="none" strike="noStrike" cap="none">
                <a:solidFill>
                  <a:srgbClr val="000000"/>
                </a:solidFill>
                <a:latin typeface="Arial"/>
                <a:ea typeface="Arial"/>
                <a:cs typeface="Arial"/>
                <a:sym typeface="Arial"/>
              </a:rPr>
            </a:br>
            <a:r>
              <a:rPr lang="ar-SA" sz="2400" b="0" i="0" u="none" strike="noStrike" cap="none">
                <a:solidFill>
                  <a:srgbClr val="000000"/>
                </a:solidFill>
                <a:latin typeface="Amiri"/>
                <a:ea typeface="Amiri"/>
                <a:cs typeface="Amiri"/>
                <a:sym typeface="Amiri"/>
              </a:rPr>
              <a:t>ولي امنية ان ينال ملفي استحسانكم </a:t>
            </a:r>
            <a:endParaRPr sz="2400" b="1" i="0" u="none" strike="noStrike" cap="none">
              <a:solidFill>
                <a:srgbClr val="FF0000"/>
              </a:solidFill>
              <a:latin typeface="Sakkal Majalla"/>
              <a:ea typeface="Sakkal Majalla"/>
              <a:cs typeface="Sakkal Majalla"/>
              <a:sym typeface="Sakkal Majalla"/>
            </a:endParaRPr>
          </a:p>
        </p:txBody>
      </p:sp>
      <p:pic>
        <p:nvPicPr>
          <p:cNvPr id="66" name="Google Shape;66;p22"/>
          <p:cNvPicPr preferRelativeResize="0"/>
          <p:nvPr/>
        </p:nvPicPr>
        <p:blipFill rotWithShape="1">
          <a:blip r:embed="rId3">
            <a:alphaModFix/>
          </a:blip>
          <a:srcRect/>
          <a:stretch/>
        </p:blipFill>
        <p:spPr>
          <a:xfrm>
            <a:off x="4547162" y="909818"/>
            <a:ext cx="2939687" cy="210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20</a:t>
            </a:fld>
            <a:endParaRPr sz="1200" b="0" i="0" u="none" strike="noStrike" cap="none">
              <a:solidFill>
                <a:srgbClr val="888E92"/>
              </a:solidFill>
              <a:latin typeface="Sakkal Majalla"/>
              <a:ea typeface="Sakkal Majalla"/>
              <a:cs typeface="Sakkal Majalla"/>
              <a:sym typeface="Sakkal Majalla"/>
            </a:endParaRPr>
          </a:p>
        </p:txBody>
      </p:sp>
      <p:cxnSp>
        <p:nvCxnSpPr>
          <p:cNvPr id="416" name="Google Shape;416;p3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417" name="Google Shape;417;p37"/>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الخاتمة </a:t>
            </a:r>
            <a:endParaRPr sz="3200" b="1" i="0" u="none" strike="noStrike" cap="none">
              <a:solidFill>
                <a:srgbClr val="003845"/>
              </a:solidFill>
              <a:latin typeface="Sakkal Majalla"/>
              <a:ea typeface="Sakkal Majalla"/>
              <a:cs typeface="Sakkal Majalla"/>
              <a:sym typeface="Sakkal Majalla"/>
            </a:endParaRPr>
          </a:p>
        </p:txBody>
      </p:sp>
      <p:pic>
        <p:nvPicPr>
          <p:cNvPr id="418" name="Google Shape;418;p37"/>
          <p:cNvPicPr preferRelativeResize="0"/>
          <p:nvPr/>
        </p:nvPicPr>
        <p:blipFill rotWithShape="1">
          <a:blip r:embed="rId3">
            <a:alphaModFix/>
          </a:blip>
          <a:srcRect/>
          <a:stretch/>
        </p:blipFill>
        <p:spPr>
          <a:xfrm>
            <a:off x="5040919" y="1214618"/>
            <a:ext cx="2392735" cy="1977962"/>
          </a:xfrm>
          <a:prstGeom prst="rect">
            <a:avLst/>
          </a:prstGeom>
          <a:noFill/>
          <a:ln>
            <a:noFill/>
          </a:ln>
        </p:spPr>
      </p:pic>
      <p:sp>
        <p:nvSpPr>
          <p:cNvPr id="419" name="Google Shape;419;p37"/>
          <p:cNvSpPr txBox="1"/>
          <p:nvPr/>
        </p:nvSpPr>
        <p:spPr>
          <a:xfrm>
            <a:off x="1668463" y="3192580"/>
            <a:ext cx="8855073" cy="2862282"/>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أسأل الله أن يجعل هذا العمل</a:t>
            </a:r>
            <a:endParaRPr dirty="0"/>
          </a:p>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 خالصاً لوجهه</a:t>
            </a:r>
            <a:endParaRPr dirty="0"/>
          </a:p>
          <a:p>
            <a:pPr marL="0" marR="0" lvl="0" indent="0" algn="ctr" rtl="1">
              <a:lnSpc>
                <a:spcPct val="150000"/>
              </a:lnSpc>
              <a:spcBef>
                <a:spcPts val="0"/>
              </a:spcBef>
              <a:spcAft>
                <a:spcPts val="0"/>
              </a:spcAft>
              <a:buNone/>
            </a:pPr>
            <a:r>
              <a:rPr lang="ar-SA" sz="4000" b="1" i="0" u="none" strike="noStrike" cap="none" dirty="0">
                <a:solidFill>
                  <a:srgbClr val="000000"/>
                </a:solidFill>
                <a:latin typeface="Arial"/>
                <a:ea typeface="Arial"/>
                <a:cs typeface="Arial"/>
                <a:sym typeface="Arial"/>
              </a:rPr>
              <a:t>معلم المادة :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3"/>
          <p:cNvSpPr txBox="1"/>
          <p:nvPr/>
        </p:nvSpPr>
        <p:spPr>
          <a:xfrm>
            <a:off x="5039332" y="3017838"/>
            <a:ext cx="2392735"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CDCD"/>
              </a:buClr>
              <a:buSzPts val="4800"/>
              <a:buFont typeface="Sakkal Majalla"/>
              <a:buNone/>
            </a:pPr>
            <a:r>
              <a:rPr lang="ar-SA" sz="6000" b="1" i="0" u="none" strike="noStrike" cap="none">
                <a:solidFill>
                  <a:srgbClr val="CDCDCD"/>
                </a:solidFill>
                <a:latin typeface="Sakkal Majalla"/>
                <a:ea typeface="Sakkal Majalla"/>
                <a:cs typeface="Sakkal Majalla"/>
                <a:sym typeface="Sakkal Majalla"/>
              </a:rPr>
              <a:t>شكرًا لكم</a:t>
            </a:r>
            <a:endParaRPr sz="6000" b="0" i="0" u="none" strike="noStrike" cap="none">
              <a:solidFill>
                <a:srgbClr val="000000"/>
              </a:solidFill>
              <a:latin typeface="Arial"/>
              <a:ea typeface="Arial"/>
              <a:cs typeface="Arial"/>
              <a:sym typeface="Arial"/>
            </a:endParaRPr>
          </a:p>
        </p:txBody>
      </p:sp>
      <p:pic>
        <p:nvPicPr>
          <p:cNvPr id="425" name="Google Shape;425;p13"/>
          <p:cNvPicPr preferRelativeResize="0"/>
          <p:nvPr/>
        </p:nvPicPr>
        <p:blipFill rotWithShape="1">
          <a:blip r:embed="rId3">
            <a:alphaModFix/>
          </a:blip>
          <a:srcRect/>
          <a:stretch/>
        </p:blipFill>
        <p:spPr>
          <a:xfrm>
            <a:off x="169047" y="195306"/>
            <a:ext cx="1725168" cy="148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3"/>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3</a:t>
            </a:fld>
            <a:endParaRPr sz="1200" b="0" i="0" u="none" strike="noStrike" cap="none">
              <a:solidFill>
                <a:srgbClr val="888E92"/>
              </a:solidFill>
              <a:latin typeface="Sakkal Majalla"/>
              <a:ea typeface="Sakkal Majalla"/>
              <a:cs typeface="Sakkal Majalla"/>
              <a:sym typeface="Sakkal Majalla"/>
            </a:endParaRPr>
          </a:p>
        </p:txBody>
      </p:sp>
      <p:cxnSp>
        <p:nvCxnSpPr>
          <p:cNvPr id="72" name="Google Shape;72;p23"/>
          <p:cNvCxnSpPr/>
          <p:nvPr/>
        </p:nvCxnSpPr>
        <p:spPr>
          <a:xfrm rot="10800000">
            <a:off x="4251469" y="667833"/>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73" name="Google Shape;73;p23"/>
          <p:cNvSpPr txBox="1"/>
          <p:nvPr/>
        </p:nvSpPr>
        <p:spPr>
          <a:xfrm>
            <a:off x="3802799" y="115399"/>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محتويات ملف الإنجاز</a:t>
            </a:r>
            <a:endParaRPr sz="3200" b="1" i="0" u="none" strike="noStrike" cap="none">
              <a:solidFill>
                <a:srgbClr val="003845"/>
              </a:solidFill>
              <a:latin typeface="Sakkal Majalla"/>
              <a:ea typeface="Sakkal Majalla"/>
              <a:cs typeface="Sakkal Majalla"/>
              <a:sym typeface="Sakkal Majalla"/>
            </a:endParaRPr>
          </a:p>
        </p:txBody>
      </p:sp>
      <p:sp>
        <p:nvSpPr>
          <p:cNvPr id="74" name="Google Shape;74;p23"/>
          <p:cNvSpPr/>
          <p:nvPr/>
        </p:nvSpPr>
        <p:spPr>
          <a:xfrm>
            <a:off x="10922486" y="77558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23">
            <a:hlinkClick r:id="rId4" action="ppaction://hlinksldjump"/>
          </p:cNvPr>
          <p:cNvSpPr/>
          <p:nvPr/>
        </p:nvSpPr>
        <p:spPr>
          <a:xfrm>
            <a:off x="1594016" y="837169"/>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الأول : بيانات عامة</a:t>
            </a:r>
            <a:endParaRPr/>
          </a:p>
        </p:txBody>
      </p:sp>
      <p:sp>
        <p:nvSpPr>
          <p:cNvPr id="76" name="Google Shape;76;p23">
            <a:hlinkClick r:id="rId5" action="ppaction://hlinksldjump"/>
          </p:cNvPr>
          <p:cNvSpPr/>
          <p:nvPr/>
        </p:nvSpPr>
        <p:spPr>
          <a:xfrm>
            <a:off x="6203395" y="2302177"/>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الأول : أداء الواجبات الوظيفية</a:t>
            </a:r>
            <a:endParaRPr dirty="0">
              <a:latin typeface="Sakkal Majalla" panose="02000000000000000000" pitchFamily="2" charset="-78"/>
              <a:cs typeface="Sakkal Majalla" panose="02000000000000000000" pitchFamily="2" charset="-78"/>
            </a:endParaRPr>
          </a:p>
        </p:txBody>
      </p:sp>
      <p:sp>
        <p:nvSpPr>
          <p:cNvPr id="77" name="Google Shape;77;p23">
            <a:hlinkClick r:id="rId6" action="ppaction://hlinksldjump"/>
          </p:cNvPr>
          <p:cNvSpPr/>
          <p:nvPr/>
        </p:nvSpPr>
        <p:spPr>
          <a:xfrm>
            <a:off x="6203395" y="3010146"/>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الثاني : التفاعل مع المجتمع المهني</a:t>
            </a:r>
            <a:endParaRPr>
              <a:latin typeface="Sakkal Majalla" panose="02000000000000000000" pitchFamily="2" charset="-78"/>
              <a:cs typeface="Sakkal Majalla" panose="02000000000000000000" pitchFamily="2" charset="-78"/>
            </a:endParaRPr>
          </a:p>
        </p:txBody>
      </p:sp>
      <p:sp>
        <p:nvSpPr>
          <p:cNvPr id="78" name="Google Shape;78;p23">
            <a:hlinkClick r:id="rId7" action="ppaction://hlinksldjump"/>
          </p:cNvPr>
          <p:cNvSpPr/>
          <p:nvPr/>
        </p:nvSpPr>
        <p:spPr>
          <a:xfrm>
            <a:off x="6203395" y="3722435"/>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الثالث : التفاعل مع أولياء الأمور</a:t>
            </a:r>
            <a:endParaRPr>
              <a:latin typeface="Sakkal Majalla" panose="02000000000000000000" pitchFamily="2" charset="-78"/>
              <a:cs typeface="Sakkal Majalla" panose="02000000000000000000" pitchFamily="2" charset="-78"/>
            </a:endParaRPr>
          </a:p>
        </p:txBody>
      </p:sp>
      <p:sp>
        <p:nvSpPr>
          <p:cNvPr id="79" name="Google Shape;79;p23">
            <a:hlinkClick r:id="rId8" action="ppaction://hlinksldjump"/>
          </p:cNvPr>
          <p:cNvSpPr/>
          <p:nvPr/>
        </p:nvSpPr>
        <p:spPr>
          <a:xfrm>
            <a:off x="6203397" y="443472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الرابع : التنويع في إستراتيجيات التدريس</a:t>
            </a:r>
            <a:endParaRPr>
              <a:latin typeface="Sakkal Majalla" panose="02000000000000000000" pitchFamily="2" charset="-78"/>
              <a:cs typeface="Sakkal Majalla" panose="02000000000000000000" pitchFamily="2" charset="-78"/>
            </a:endParaRPr>
          </a:p>
        </p:txBody>
      </p:sp>
      <p:sp>
        <p:nvSpPr>
          <p:cNvPr id="80" name="Google Shape;80;p23">
            <a:hlinkClick r:id="rId9" action="ppaction://hlinksldjump"/>
          </p:cNvPr>
          <p:cNvSpPr/>
          <p:nvPr/>
        </p:nvSpPr>
        <p:spPr>
          <a:xfrm>
            <a:off x="6203397" y="514701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الخامس : تحسين نتائج المتعلمين</a:t>
            </a:r>
            <a:endParaRPr>
              <a:latin typeface="Sakkal Majalla" panose="02000000000000000000" pitchFamily="2" charset="-78"/>
              <a:cs typeface="Sakkal Majalla" panose="02000000000000000000" pitchFamily="2" charset="-78"/>
            </a:endParaRPr>
          </a:p>
        </p:txBody>
      </p:sp>
      <p:sp>
        <p:nvSpPr>
          <p:cNvPr id="81" name="Google Shape;81;p23">
            <a:hlinkClick r:id="rId10" action="ppaction://hlinksldjump"/>
          </p:cNvPr>
          <p:cNvSpPr/>
          <p:nvPr/>
        </p:nvSpPr>
        <p:spPr>
          <a:xfrm>
            <a:off x="176932" y="2300289"/>
            <a:ext cx="5811668" cy="584775"/>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السابع : توظيف تقنيات ووسائل التعلم المناسبة</a:t>
            </a:r>
            <a:endParaRPr dirty="0">
              <a:latin typeface="Sakkal Majalla" panose="02000000000000000000" pitchFamily="2" charset="-78"/>
              <a:cs typeface="Sakkal Majalla" panose="02000000000000000000" pitchFamily="2" charset="-78"/>
            </a:endParaRPr>
          </a:p>
        </p:txBody>
      </p:sp>
      <p:sp>
        <p:nvSpPr>
          <p:cNvPr id="82" name="Google Shape;82;p23">
            <a:hlinkClick r:id="rId11" action="ppaction://hlinksldjump"/>
          </p:cNvPr>
          <p:cNvSpPr/>
          <p:nvPr/>
        </p:nvSpPr>
        <p:spPr>
          <a:xfrm>
            <a:off x="164232" y="3010146"/>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الثامن : تهيئة البيئة التعليمية</a:t>
            </a:r>
            <a:endParaRPr dirty="0">
              <a:latin typeface="Sakkal Majalla" panose="02000000000000000000" pitchFamily="2" charset="-78"/>
              <a:cs typeface="Sakkal Majalla" panose="02000000000000000000" pitchFamily="2" charset="-78"/>
            </a:endParaRPr>
          </a:p>
        </p:txBody>
      </p:sp>
      <p:sp>
        <p:nvSpPr>
          <p:cNvPr id="83" name="Google Shape;83;p23">
            <a:hlinkClick r:id="rId12" action="ppaction://hlinksldjump"/>
          </p:cNvPr>
          <p:cNvSpPr/>
          <p:nvPr/>
        </p:nvSpPr>
        <p:spPr>
          <a:xfrm>
            <a:off x="176932" y="3722435"/>
            <a:ext cx="5811668" cy="591539"/>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التاسع : الإدارة الصفية</a:t>
            </a:r>
            <a:endParaRPr>
              <a:latin typeface="Sakkal Majalla" panose="02000000000000000000" pitchFamily="2" charset="-78"/>
              <a:cs typeface="Sakkal Majalla" panose="02000000000000000000" pitchFamily="2" charset="-78"/>
            </a:endParaRPr>
          </a:p>
        </p:txBody>
      </p:sp>
      <p:sp>
        <p:nvSpPr>
          <p:cNvPr id="84" name="Google Shape;84;p23">
            <a:hlinkClick r:id="rId13" action="ppaction://hlinksldjump"/>
          </p:cNvPr>
          <p:cNvSpPr/>
          <p:nvPr/>
        </p:nvSpPr>
        <p:spPr>
          <a:xfrm>
            <a:off x="164232" y="4434724"/>
            <a:ext cx="5811668" cy="59153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400" b="1" i="0" u="none" strike="noStrike" cap="none" dirty="0">
                <a:solidFill>
                  <a:schemeClr val="lt1"/>
                </a:solidFill>
                <a:latin typeface="Sakkal Majalla" panose="02000000000000000000" pitchFamily="2" charset="-78"/>
                <a:cs typeface="Sakkal Majalla" panose="02000000000000000000" pitchFamily="2" charset="-78"/>
                <a:sym typeface="Arial"/>
              </a:rPr>
              <a:t>المعيار العاشر: تحليل نتائج المتعلمين وتشخيص مستوياتهم</a:t>
            </a:r>
            <a:endParaRPr sz="2400" dirty="0">
              <a:latin typeface="Sakkal Majalla" panose="02000000000000000000" pitchFamily="2" charset="-78"/>
              <a:cs typeface="Sakkal Majalla" panose="02000000000000000000" pitchFamily="2" charset="-78"/>
            </a:endParaRPr>
          </a:p>
        </p:txBody>
      </p:sp>
      <p:sp>
        <p:nvSpPr>
          <p:cNvPr id="85" name="Google Shape;85;p23">
            <a:hlinkClick r:id="rId14" action="ppaction://hlinksldjump"/>
          </p:cNvPr>
          <p:cNvSpPr/>
          <p:nvPr/>
        </p:nvSpPr>
        <p:spPr>
          <a:xfrm>
            <a:off x="176932" y="5147012"/>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الحادي عشر : تنويع أساليب التقويم</a:t>
            </a:r>
            <a:endParaRPr>
              <a:latin typeface="Sakkal Majalla" panose="02000000000000000000" pitchFamily="2" charset="-78"/>
              <a:cs typeface="Sakkal Majalla" panose="02000000000000000000" pitchFamily="2" charset="-78"/>
            </a:endParaRPr>
          </a:p>
        </p:txBody>
      </p:sp>
      <p:sp>
        <p:nvSpPr>
          <p:cNvPr id="86" name="Google Shape;86;p23"/>
          <p:cNvSpPr/>
          <p:nvPr/>
        </p:nvSpPr>
        <p:spPr>
          <a:xfrm>
            <a:off x="1594016" y="1558940"/>
            <a:ext cx="9218758" cy="584775"/>
          </a:xfrm>
          <a:prstGeom prst="roundRect">
            <a:avLst>
              <a:gd name="adj" fmla="val 34041"/>
            </a:avLst>
          </a:prstGeom>
          <a:solidFill>
            <a:srgbClr val="0093B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الفصل الثاني : الشواهد للأداء </a:t>
            </a:r>
            <a:endParaRPr/>
          </a:p>
        </p:txBody>
      </p:sp>
      <p:sp>
        <p:nvSpPr>
          <p:cNvPr id="87" name="Google Shape;87;p23"/>
          <p:cNvSpPr/>
          <p:nvPr/>
        </p:nvSpPr>
        <p:spPr>
          <a:xfrm>
            <a:off x="10922486" y="1574964"/>
            <a:ext cx="547665" cy="529143"/>
          </a:xfrm>
          <a:custGeom>
            <a:avLst/>
            <a:gdLst/>
            <a:ahLst/>
            <a:cxnLst/>
            <a:rect l="l" t="t" r="r" b="b"/>
            <a:pathLst>
              <a:path w="391635" h="391635" extrusionOk="0">
                <a:moveTo>
                  <a:pt x="0" y="0"/>
                </a:moveTo>
                <a:lnTo>
                  <a:pt x="391636" y="0"/>
                </a:lnTo>
                <a:lnTo>
                  <a:pt x="391636" y="391636"/>
                </a:lnTo>
                <a:lnTo>
                  <a:pt x="0" y="39163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23">
            <a:hlinkClick r:id="rId15" action="ppaction://hlinksldjump"/>
          </p:cNvPr>
          <p:cNvSpPr/>
          <p:nvPr/>
        </p:nvSpPr>
        <p:spPr>
          <a:xfrm>
            <a:off x="6203395" y="5859304"/>
            <a:ext cx="5811666" cy="584776"/>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المعيار السادس : إعداد وتنفيذ خطة التعلم</a:t>
            </a:r>
            <a:endParaRPr>
              <a:latin typeface="Sakkal Majalla" panose="02000000000000000000" pitchFamily="2" charset="-78"/>
              <a:cs typeface="Sakkal Majalla" panose="02000000000000000000" pitchFamily="2" charset="-78"/>
            </a:endParaRPr>
          </a:p>
        </p:txBody>
      </p:sp>
      <p:sp>
        <p:nvSpPr>
          <p:cNvPr id="89" name="Google Shape;89;p23">
            <a:hlinkClick r:id="rId16" action="ppaction://hlinksldjump"/>
          </p:cNvPr>
          <p:cNvSpPr/>
          <p:nvPr/>
        </p:nvSpPr>
        <p:spPr>
          <a:xfrm>
            <a:off x="164232" y="5859303"/>
            <a:ext cx="5811668" cy="584778"/>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r" rtl="1">
              <a:lnSpc>
                <a:spcPct val="100000"/>
              </a:lnSpc>
              <a:spcBef>
                <a:spcPts val="0"/>
              </a:spcBef>
              <a:spcAft>
                <a:spcPts val="0"/>
              </a:spcAft>
              <a:buClr>
                <a:srgbClr val="000000"/>
              </a:buClr>
              <a:buSzPts val="2500"/>
              <a:buFont typeface="Noto Sans Symbols"/>
              <a:buChar char="⮚"/>
            </a:pPr>
            <a:r>
              <a:rPr lang="ar-SA" sz="2500" b="1" i="0" u="none" strike="noStrike" cap="none">
                <a:solidFill>
                  <a:schemeClr val="lt1"/>
                </a:solidFill>
                <a:latin typeface="Sakkal Majalla" panose="02000000000000000000" pitchFamily="2" charset="-78"/>
                <a:cs typeface="Sakkal Majalla" panose="02000000000000000000" pitchFamily="2" charset="-78"/>
                <a:sym typeface="Arial"/>
              </a:rPr>
              <a:t>منجزات أخرى خلال العام الدراسي ١٤٤7 هـ</a:t>
            </a:r>
            <a:endParaRPr>
              <a:latin typeface="Sakkal Majalla" panose="02000000000000000000" pitchFamily="2" charset="-78"/>
              <a:cs typeface="Sakkal Majalla" panose="02000000000000000000"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4</a:t>
            </a:fld>
            <a:endParaRPr sz="1200" b="0" i="0" u="none" strike="noStrike" cap="none">
              <a:solidFill>
                <a:srgbClr val="888E92"/>
              </a:solidFill>
              <a:latin typeface="Sakkal Majalla"/>
              <a:ea typeface="Sakkal Majalla"/>
              <a:cs typeface="Sakkal Majalla"/>
              <a:sym typeface="Sakkal Majalla"/>
            </a:endParaRPr>
          </a:p>
        </p:txBody>
      </p:sp>
      <p:cxnSp>
        <p:nvCxnSpPr>
          <p:cNvPr id="95" name="Google Shape;95;p2"/>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96" name="Google Shape;96;p2"/>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الهدف والرؤية</a:t>
            </a:r>
            <a:endParaRPr sz="3200" b="1" i="0" u="none" strike="noStrike" cap="none">
              <a:solidFill>
                <a:srgbClr val="003845"/>
              </a:solidFill>
              <a:latin typeface="Sakkal Majalla"/>
              <a:ea typeface="Sakkal Majalla"/>
              <a:cs typeface="Sakkal Majalla"/>
              <a:sym typeface="Sakkal Majalla"/>
            </a:endParaRPr>
          </a:p>
        </p:txBody>
      </p:sp>
      <p:sp>
        <p:nvSpPr>
          <p:cNvPr id="97" name="Google Shape;97;p2"/>
          <p:cNvSpPr/>
          <p:nvPr/>
        </p:nvSpPr>
        <p:spPr>
          <a:xfrm>
            <a:off x="4251469" y="1094000"/>
            <a:ext cx="3742524" cy="816647"/>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الهدف  من الملف</a:t>
            </a:r>
            <a:endParaRPr/>
          </a:p>
        </p:txBody>
      </p:sp>
      <p:pic>
        <p:nvPicPr>
          <p:cNvPr id="98" name="Google Shape;98;p2"/>
          <p:cNvPicPr preferRelativeResize="0"/>
          <p:nvPr/>
        </p:nvPicPr>
        <p:blipFill rotWithShape="1">
          <a:blip r:embed="rId3">
            <a:alphaModFix/>
          </a:blip>
          <a:srcRect/>
          <a:stretch/>
        </p:blipFill>
        <p:spPr>
          <a:xfrm>
            <a:off x="8221734" y="996838"/>
            <a:ext cx="979170" cy="979170"/>
          </a:xfrm>
          <a:prstGeom prst="rect">
            <a:avLst/>
          </a:prstGeom>
          <a:noFill/>
          <a:ln>
            <a:noFill/>
          </a:ln>
        </p:spPr>
      </p:pic>
      <p:sp>
        <p:nvSpPr>
          <p:cNvPr id="99" name="Google Shape;99;p2"/>
          <p:cNvSpPr/>
          <p:nvPr/>
        </p:nvSpPr>
        <p:spPr>
          <a:xfrm>
            <a:off x="1579245" y="2112338"/>
            <a:ext cx="9033510" cy="131666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dirty="0">
                <a:solidFill>
                  <a:schemeClr val="lt1"/>
                </a:solidFill>
                <a:latin typeface="Sakkal Majalla"/>
                <a:ea typeface="Sakkal Majalla"/>
                <a:cs typeface="Sakkal Majalla"/>
                <a:sym typeface="Sakkal Majalla"/>
              </a:rPr>
              <a:t>توثيق الجهود والإنجازات الإدارية والتربوية التي تسهم في تطوير البيئة التعليمية وتحقيق الأهداف المدرسية بكفاءة وفاعلية.</a:t>
            </a:r>
            <a:endParaRPr sz="2400" b="1" i="0" u="none" strike="noStrike" cap="none" dirty="0">
              <a:solidFill>
                <a:schemeClr val="lt1"/>
              </a:solidFill>
              <a:latin typeface="Sakkal Majalla"/>
              <a:ea typeface="Sakkal Majalla"/>
              <a:cs typeface="Sakkal Majalla"/>
              <a:sym typeface="Sakkal Majalla"/>
            </a:endParaRPr>
          </a:p>
        </p:txBody>
      </p:sp>
      <p:sp>
        <p:nvSpPr>
          <p:cNvPr id="100" name="Google Shape;100;p2"/>
          <p:cNvSpPr/>
          <p:nvPr/>
        </p:nvSpPr>
        <p:spPr>
          <a:xfrm>
            <a:off x="4203844" y="4254078"/>
            <a:ext cx="3742524" cy="824400"/>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الرؤية</a:t>
            </a:r>
            <a:endParaRPr/>
          </a:p>
        </p:txBody>
      </p:sp>
      <p:pic>
        <p:nvPicPr>
          <p:cNvPr id="101" name="Google Shape;101;p2"/>
          <p:cNvPicPr preferRelativeResize="0"/>
          <p:nvPr/>
        </p:nvPicPr>
        <p:blipFill rotWithShape="1">
          <a:blip r:embed="rId4">
            <a:alphaModFix/>
          </a:blip>
          <a:srcRect/>
          <a:stretch/>
        </p:blipFill>
        <p:spPr>
          <a:xfrm>
            <a:off x="7937544" y="3983738"/>
            <a:ext cx="1058545" cy="1094740"/>
          </a:xfrm>
          <a:prstGeom prst="rect">
            <a:avLst/>
          </a:prstGeom>
          <a:noFill/>
          <a:ln>
            <a:noFill/>
          </a:ln>
        </p:spPr>
      </p:pic>
      <p:sp>
        <p:nvSpPr>
          <p:cNvPr id="102" name="Google Shape;102;p2"/>
          <p:cNvSpPr/>
          <p:nvPr/>
        </p:nvSpPr>
        <p:spPr>
          <a:xfrm>
            <a:off x="1579245" y="5265394"/>
            <a:ext cx="9033510" cy="1191536"/>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400" b="1" i="0" u="none" strike="noStrike" cap="none">
                <a:solidFill>
                  <a:schemeClr val="lt1"/>
                </a:solidFill>
                <a:latin typeface="Sakkal Majalla"/>
                <a:ea typeface="Sakkal Majalla"/>
                <a:cs typeface="Sakkal Majalla"/>
                <a:sym typeface="Sakkal Majalla"/>
              </a:rPr>
              <a:t>تعليم متميز عالي الجودة بكوادر تعليمية مؤهلة لبناء مواطن معتز بقيمه الوطنية ومنافس عالمياً.</a:t>
            </a:r>
            <a:endParaRPr sz="2400" b="1" i="0" u="none" strike="noStrike" cap="none">
              <a:solidFill>
                <a:schemeClr val="lt1"/>
              </a:solidFill>
              <a:latin typeface="Sakkal Majalla"/>
              <a:ea typeface="Sakkal Majalla"/>
              <a:cs typeface="Sakkal Majalla"/>
              <a:sym typeface="Sakkal Majall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5</a:t>
            </a:fld>
            <a:endParaRPr sz="1200" b="0" i="0" u="none" strike="noStrike" cap="none">
              <a:solidFill>
                <a:srgbClr val="888E92"/>
              </a:solidFill>
              <a:latin typeface="Sakkal Majalla"/>
              <a:ea typeface="Sakkal Majalla"/>
              <a:cs typeface="Sakkal Majalla"/>
              <a:sym typeface="Sakkal Majalla"/>
            </a:endParaRPr>
          </a:p>
        </p:txBody>
      </p:sp>
      <p:cxnSp>
        <p:nvCxnSpPr>
          <p:cNvPr id="108" name="Google Shape;108;p24"/>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09" name="Google Shape;109;p24"/>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الرسالة </a:t>
            </a:r>
            <a:endParaRPr sz="3200" b="1" i="0" u="none" strike="noStrike" cap="none">
              <a:solidFill>
                <a:srgbClr val="003845"/>
              </a:solidFill>
              <a:latin typeface="Sakkal Majalla"/>
              <a:ea typeface="Sakkal Majalla"/>
              <a:cs typeface="Sakkal Majalla"/>
              <a:sym typeface="Sakkal Majalla"/>
            </a:endParaRPr>
          </a:p>
        </p:txBody>
      </p:sp>
      <p:sp>
        <p:nvSpPr>
          <p:cNvPr id="110" name="Google Shape;110;p24"/>
          <p:cNvSpPr/>
          <p:nvPr/>
        </p:nvSpPr>
        <p:spPr>
          <a:xfrm>
            <a:off x="4224738" y="1191360"/>
            <a:ext cx="3742524" cy="897472"/>
          </a:xfrm>
          <a:prstGeom prst="roundRect">
            <a:avLst>
              <a:gd name="adj" fmla="val 50000"/>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الرسالة</a:t>
            </a:r>
            <a:endParaRPr/>
          </a:p>
        </p:txBody>
      </p:sp>
      <p:sp>
        <p:nvSpPr>
          <p:cNvPr id="111" name="Google Shape;111;p24"/>
          <p:cNvSpPr/>
          <p:nvPr/>
        </p:nvSpPr>
        <p:spPr>
          <a:xfrm>
            <a:off x="952500" y="2329508"/>
            <a:ext cx="10464800" cy="3042592"/>
          </a:xfrm>
          <a:prstGeom prst="roundRect">
            <a:avLst>
              <a:gd name="adj" fmla="val 50000"/>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2800" b="1" i="0" u="none" strike="noStrike" cap="none">
                <a:solidFill>
                  <a:schemeClr val="lt1"/>
                </a:solidFill>
                <a:latin typeface="Sakkal Majalla"/>
                <a:ea typeface="Sakkal Majalla"/>
                <a:cs typeface="Sakkal Majalla"/>
                <a:sym typeface="Sakkal Majalla"/>
              </a:rPr>
              <a:t>إتاحة التعليم للجميع ورفع جودة عملياته ومخرجاته؛ وتطوير بيئة تعليمية محفزة على الإبداع والابتكار لتلبية متطلبات التنمية؛ وتحسين حوكمة نظام التعليم وتطوير مهارات وقدرات منسوبيه، وتزويد المتعلمين بالقيم والمهارات اللازمة ليصبحوا مواطنين صالحين، مدركين لمسؤولياتهم تجاه الأسرة والمجتمع والوطن.</a:t>
            </a:r>
            <a:endParaRPr sz="2800" b="1" i="0" u="none" strike="noStrike" cap="none">
              <a:solidFill>
                <a:schemeClr val="lt1"/>
              </a:solidFill>
              <a:latin typeface="Sakkal Majalla"/>
              <a:ea typeface="Sakkal Majalla"/>
              <a:cs typeface="Sakkal Majalla"/>
              <a:sym typeface="Sakkal Majalla"/>
            </a:endParaRPr>
          </a:p>
        </p:txBody>
      </p:sp>
      <p:pic>
        <p:nvPicPr>
          <p:cNvPr id="112" name="Google Shape;112;p24"/>
          <p:cNvPicPr preferRelativeResize="0"/>
          <p:nvPr/>
        </p:nvPicPr>
        <p:blipFill rotWithShape="1">
          <a:blip r:embed="rId3">
            <a:alphaModFix/>
          </a:blip>
          <a:srcRect/>
          <a:stretch/>
        </p:blipFill>
        <p:spPr>
          <a:xfrm>
            <a:off x="8102724" y="1056957"/>
            <a:ext cx="822325" cy="103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6</a:t>
            </a:fld>
            <a:endParaRPr sz="1200" b="0" i="0" u="none" strike="noStrike" cap="none">
              <a:solidFill>
                <a:srgbClr val="888E92"/>
              </a:solidFill>
              <a:latin typeface="Sakkal Majalla"/>
              <a:ea typeface="Sakkal Majalla"/>
              <a:cs typeface="Sakkal Majalla"/>
              <a:sym typeface="Sakkal Majalla"/>
            </a:endParaRPr>
          </a:p>
        </p:txBody>
      </p:sp>
      <p:cxnSp>
        <p:nvCxnSpPr>
          <p:cNvPr id="118" name="Google Shape;118;p25"/>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sp>
        <p:nvSpPr>
          <p:cNvPr id="119" name="Google Shape;119;p25"/>
          <p:cNvSpPr txBox="1"/>
          <p:nvPr/>
        </p:nvSpPr>
        <p:spPr>
          <a:xfrm>
            <a:off x="3742944" y="325043"/>
            <a:ext cx="8389201" cy="58477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3845"/>
              </a:buClr>
              <a:buSzPts val="3200"/>
              <a:buFont typeface="Sakkal Majalla"/>
              <a:buNone/>
            </a:pPr>
            <a:r>
              <a:rPr lang="ar-SA" sz="3200" b="1" i="0" u="none" strike="noStrike" cap="none">
                <a:solidFill>
                  <a:srgbClr val="003845"/>
                </a:solidFill>
                <a:latin typeface="Sakkal Majalla"/>
                <a:ea typeface="Sakkal Majalla"/>
                <a:cs typeface="Sakkal Majalla"/>
                <a:sym typeface="Sakkal Majalla"/>
              </a:rPr>
              <a:t>السيرة الذاتية</a:t>
            </a:r>
            <a:endParaRPr sz="3200" b="1" i="0" u="none" strike="noStrike" cap="none">
              <a:solidFill>
                <a:srgbClr val="003845"/>
              </a:solidFill>
              <a:latin typeface="Sakkal Majalla"/>
              <a:ea typeface="Sakkal Majalla"/>
              <a:cs typeface="Sakkal Majalla"/>
              <a:sym typeface="Sakkal Majalla"/>
            </a:endParaRPr>
          </a:p>
        </p:txBody>
      </p:sp>
      <p:sp>
        <p:nvSpPr>
          <p:cNvPr id="120" name="Google Shape;120;p25"/>
          <p:cNvSpPr/>
          <p:nvPr/>
        </p:nvSpPr>
        <p:spPr>
          <a:xfrm>
            <a:off x="8321040" y="10629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الاسم</a:t>
            </a:r>
            <a:endParaRPr/>
          </a:p>
        </p:txBody>
      </p:sp>
      <p:sp>
        <p:nvSpPr>
          <p:cNvPr id="121" name="Google Shape;121;p25"/>
          <p:cNvSpPr/>
          <p:nvPr/>
        </p:nvSpPr>
        <p:spPr>
          <a:xfrm>
            <a:off x="8321040" y="16725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المؤهل العلمي</a:t>
            </a:r>
            <a:endParaRPr/>
          </a:p>
        </p:txBody>
      </p:sp>
      <p:sp>
        <p:nvSpPr>
          <p:cNvPr id="122" name="Google Shape;122;p25"/>
          <p:cNvSpPr/>
          <p:nvPr/>
        </p:nvSpPr>
        <p:spPr>
          <a:xfrm>
            <a:off x="8321040" y="228219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التخصص</a:t>
            </a:r>
            <a:endParaRPr/>
          </a:p>
        </p:txBody>
      </p:sp>
      <p:sp>
        <p:nvSpPr>
          <p:cNvPr id="123" name="Google Shape;123;p25"/>
          <p:cNvSpPr/>
          <p:nvPr/>
        </p:nvSpPr>
        <p:spPr>
          <a:xfrm>
            <a:off x="8321040" y="350901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نوع التدريس الحالي</a:t>
            </a:r>
            <a:endParaRPr/>
          </a:p>
        </p:txBody>
      </p:sp>
      <p:sp>
        <p:nvSpPr>
          <p:cNvPr id="124" name="Google Shape;124;p25"/>
          <p:cNvSpPr/>
          <p:nvPr/>
        </p:nvSpPr>
        <p:spPr>
          <a:xfrm>
            <a:off x="8321040" y="289560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عام التخرج</a:t>
            </a:r>
            <a:endParaRPr/>
          </a:p>
        </p:txBody>
      </p:sp>
      <p:sp>
        <p:nvSpPr>
          <p:cNvPr id="125" name="Google Shape;125;p25"/>
          <p:cNvSpPr/>
          <p:nvPr/>
        </p:nvSpPr>
        <p:spPr>
          <a:xfrm>
            <a:off x="8321040" y="412242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الحصص</a:t>
            </a:r>
            <a:endParaRPr/>
          </a:p>
        </p:txBody>
      </p:sp>
      <p:sp>
        <p:nvSpPr>
          <p:cNvPr id="126" name="Google Shape;126;p25"/>
          <p:cNvSpPr/>
          <p:nvPr/>
        </p:nvSpPr>
        <p:spPr>
          <a:xfrm>
            <a:off x="8321040" y="534924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Sakkal Majalla"/>
                <a:ea typeface="Sakkal Majalla"/>
                <a:cs typeface="Sakkal Majalla"/>
                <a:sym typeface="Sakkal Majalla"/>
              </a:rPr>
              <a:t>نتيجة التقييم للعام الماضي</a:t>
            </a:r>
            <a:endParaRPr sz="2400" b="0" i="0" u="none" strike="noStrike" cap="none">
              <a:solidFill>
                <a:schemeClr val="lt1"/>
              </a:solidFill>
              <a:latin typeface="Sakkal Majalla"/>
              <a:ea typeface="Sakkal Majalla"/>
              <a:cs typeface="Sakkal Majalla"/>
              <a:sym typeface="Sakkal Majalla"/>
            </a:endParaRPr>
          </a:p>
        </p:txBody>
      </p:sp>
      <p:sp>
        <p:nvSpPr>
          <p:cNvPr id="127" name="Google Shape;127;p25"/>
          <p:cNvSpPr/>
          <p:nvPr/>
        </p:nvSpPr>
        <p:spPr>
          <a:xfrm>
            <a:off x="8321040" y="596265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رتبة الرخصة المهنية</a:t>
            </a:r>
            <a:endParaRPr/>
          </a:p>
        </p:txBody>
      </p:sp>
      <p:sp>
        <p:nvSpPr>
          <p:cNvPr id="128" name="Google Shape;128;p25"/>
          <p:cNvSpPr/>
          <p:nvPr/>
        </p:nvSpPr>
        <p:spPr>
          <a:xfrm>
            <a:off x="8321040" y="4735830"/>
            <a:ext cx="3646170" cy="491490"/>
          </a:xfrm>
          <a:prstGeom prst="roundRect">
            <a:avLst>
              <a:gd name="adj" fmla="val 16667"/>
            </a:avLst>
          </a:prstGeom>
          <a:solidFill>
            <a:schemeClr val="accent4"/>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عدد ساعات البرامج التدريبية</a:t>
            </a:r>
            <a:endParaRPr/>
          </a:p>
        </p:txBody>
      </p:sp>
      <p:sp>
        <p:nvSpPr>
          <p:cNvPr id="129" name="Google Shape;129;p25"/>
          <p:cNvSpPr/>
          <p:nvPr/>
        </p:nvSpPr>
        <p:spPr>
          <a:xfrm>
            <a:off x="716034" y="107619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0" name="Google Shape;130;p25"/>
          <p:cNvSpPr/>
          <p:nvPr/>
        </p:nvSpPr>
        <p:spPr>
          <a:xfrm>
            <a:off x="716034" y="169576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1" name="Google Shape;131;p25"/>
          <p:cNvSpPr/>
          <p:nvPr/>
        </p:nvSpPr>
        <p:spPr>
          <a:xfrm>
            <a:off x="716034" y="2321581"/>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2" name="Google Shape;132;p25"/>
          <p:cNvSpPr/>
          <p:nvPr/>
        </p:nvSpPr>
        <p:spPr>
          <a:xfrm>
            <a:off x="746268" y="2909092"/>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3" name="Google Shape;133;p25"/>
          <p:cNvSpPr/>
          <p:nvPr/>
        </p:nvSpPr>
        <p:spPr>
          <a:xfrm>
            <a:off x="716034" y="3533004"/>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4" name="Google Shape;134;p25"/>
          <p:cNvSpPr/>
          <p:nvPr/>
        </p:nvSpPr>
        <p:spPr>
          <a:xfrm>
            <a:off x="716034" y="412242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5" name="Google Shape;135;p25"/>
          <p:cNvSpPr/>
          <p:nvPr/>
        </p:nvSpPr>
        <p:spPr>
          <a:xfrm>
            <a:off x="735084" y="4743329"/>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6" name="Google Shape;136;p25"/>
          <p:cNvSpPr/>
          <p:nvPr/>
        </p:nvSpPr>
        <p:spPr>
          <a:xfrm>
            <a:off x="742704" y="5365350"/>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
        <p:nvSpPr>
          <p:cNvPr id="137" name="Google Shape;137;p25"/>
          <p:cNvSpPr/>
          <p:nvPr/>
        </p:nvSpPr>
        <p:spPr>
          <a:xfrm>
            <a:off x="735084" y="5978738"/>
            <a:ext cx="7479030" cy="491490"/>
          </a:xfrm>
          <a:prstGeom prst="roundRect">
            <a:avLst>
              <a:gd name="adj" fmla="val 16667"/>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ar-SA" sz="24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p:nvPr/>
        </p:nvSpPr>
        <p:spPr>
          <a:xfrm>
            <a:off x="830484" y="3109876"/>
            <a:ext cx="2783700" cy="417187"/>
          </a:xfrm>
          <a:prstGeom prst="rect">
            <a:avLst/>
          </a:prstGeom>
          <a:no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3845"/>
              </a:buClr>
              <a:buSzPts val="4000"/>
              <a:buFont typeface="Sakkal Majalla"/>
              <a:buNone/>
            </a:pPr>
            <a:r>
              <a:rPr lang="ar-SA" sz="4000" b="1" i="0" u="none" strike="noStrike" cap="none">
                <a:solidFill>
                  <a:srgbClr val="003845"/>
                </a:solidFill>
                <a:latin typeface="Sakkal Majalla"/>
                <a:ea typeface="Sakkal Majalla"/>
                <a:cs typeface="Sakkal Majalla"/>
                <a:sym typeface="Sakkal Majalla"/>
              </a:rPr>
              <a:t>المعايير</a:t>
            </a:r>
            <a:r>
              <a:rPr lang="ar-SA" sz="3200" b="1" i="0" u="none" strike="noStrike" cap="none">
                <a:solidFill>
                  <a:srgbClr val="003845"/>
                </a:solidFill>
                <a:latin typeface="Sakkal Majalla"/>
                <a:ea typeface="Sakkal Majalla"/>
                <a:cs typeface="Sakkal Majalla"/>
                <a:sym typeface="Sakkal Majalla"/>
              </a:rPr>
              <a:t> </a:t>
            </a:r>
            <a:endParaRPr sz="3200" b="1" i="0" u="none" strike="noStrike" cap="none">
              <a:solidFill>
                <a:srgbClr val="003845"/>
              </a:solidFill>
              <a:latin typeface="Sakkal Majalla"/>
              <a:ea typeface="Sakkal Majalla"/>
              <a:cs typeface="Sakkal Majalla"/>
              <a:sym typeface="Sakkal Majal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8</a:t>
            </a:fld>
            <a:endParaRPr sz="1200" b="0" i="0" u="none" strike="noStrike" cap="none">
              <a:solidFill>
                <a:srgbClr val="888E92"/>
              </a:solidFill>
              <a:latin typeface="Sakkal Majalla"/>
              <a:ea typeface="Sakkal Majalla"/>
              <a:cs typeface="Sakkal Majalla"/>
              <a:sym typeface="Sakkal Majalla"/>
            </a:endParaRPr>
          </a:p>
        </p:txBody>
      </p:sp>
      <p:cxnSp>
        <p:nvCxnSpPr>
          <p:cNvPr id="148" name="Google Shape;148;p26"/>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49" name="Google Shape;149;p26"/>
          <p:cNvGrpSpPr/>
          <p:nvPr/>
        </p:nvGrpSpPr>
        <p:grpSpPr>
          <a:xfrm>
            <a:off x="277831" y="1051564"/>
            <a:ext cx="5702839" cy="5463534"/>
            <a:chOff x="8333490" y="2018584"/>
            <a:chExt cx="3103333" cy="2850585"/>
          </a:xfrm>
        </p:grpSpPr>
        <p:grpSp>
          <p:nvGrpSpPr>
            <p:cNvPr id="150" name="Google Shape;150;p26"/>
            <p:cNvGrpSpPr/>
            <p:nvPr/>
          </p:nvGrpSpPr>
          <p:grpSpPr>
            <a:xfrm>
              <a:off x="8333490" y="2018584"/>
              <a:ext cx="3103333" cy="2850585"/>
              <a:chOff x="8795291" y="2161288"/>
              <a:chExt cx="3099236" cy="2618266"/>
            </a:xfrm>
          </p:grpSpPr>
          <p:sp>
            <p:nvSpPr>
              <p:cNvPr id="151" name="Google Shape;151;p26"/>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52" name="Google Shape;152;p26"/>
              <p:cNvGrpSpPr/>
              <p:nvPr/>
            </p:nvGrpSpPr>
            <p:grpSpPr>
              <a:xfrm>
                <a:off x="8853804" y="2264946"/>
                <a:ext cx="2975056" cy="1915493"/>
                <a:chOff x="7313042" y="1130901"/>
                <a:chExt cx="2305741" cy="964488"/>
              </a:xfrm>
            </p:grpSpPr>
            <p:graphicFrame>
              <p:nvGraphicFramePr>
                <p:cNvPr id="153" name="Google Shape;153;p26"/>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54" name="Google Shape;154;p26"/>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55" name="Google Shape;155;p26"/>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56" name="Google Shape;156;p26"/>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57" name="Google Shape;157;p26"/>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الأول </a:t>
                </a:r>
                <a:endParaRPr sz="1800" b="1" i="0" u="none" strike="noStrike" cap="none">
                  <a:solidFill>
                    <a:srgbClr val="1C6980"/>
                  </a:solidFill>
                  <a:latin typeface="Sakkal Majalla"/>
                  <a:ea typeface="Sakkal Majalla"/>
                  <a:cs typeface="Sakkal Majalla"/>
                  <a:sym typeface="Sakkal Majalla"/>
                </a:endParaRPr>
              </a:p>
            </p:txBody>
          </p:sp>
        </p:grpSp>
        <p:sp>
          <p:nvSpPr>
            <p:cNvPr id="158" name="Google Shape;158;p26"/>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59" name="Google Shape;159;p26"/>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60" name="Google Shape;160;p26"/>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61" name="Google Shape;161;p26"/>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62" name="Google Shape;162;p26"/>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الدوام الرسمي.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المناوبة والإشراف اليومي.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الانتظار .</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خطة توزيع المنهج.</a:t>
            </a:r>
            <a:endParaRPr sz="2000" b="1" i="0" u="none" strike="noStrike" cap="none">
              <a:solidFill>
                <a:srgbClr val="181818"/>
              </a:solidFill>
              <a:latin typeface="Sakkal Majalla"/>
              <a:ea typeface="Sakkal Majalla"/>
              <a:cs typeface="Sakkal Majalla"/>
              <a:sym typeface="Sakkal Majalla"/>
            </a:endParaRPr>
          </a:p>
        </p:txBody>
      </p:sp>
      <p:sp>
        <p:nvSpPr>
          <p:cNvPr id="163" name="Google Shape;163;p26"/>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3600"/>
              <a:buFont typeface="Arial"/>
              <a:buNone/>
            </a:pPr>
            <a:r>
              <a:rPr lang="ar-SA" sz="3600" b="1" i="0" u="none" strike="noStrike" cap="none" dirty="0">
                <a:solidFill>
                  <a:schemeClr val="dk1"/>
                </a:solidFill>
                <a:latin typeface="Sakkal Majalla"/>
                <a:ea typeface="Sakkal Majalla"/>
                <a:cs typeface="Sakkal Majalla"/>
                <a:sym typeface="Sakkal Majalla"/>
              </a:rPr>
              <a:t>المعيار  الأول : أداء الواجبات الوظيفية</a:t>
            </a:r>
            <a:endParaRPr sz="3600" b="1" i="0" u="none" strike="noStrike" cap="none" dirty="0">
              <a:solidFill>
                <a:srgbClr val="000000"/>
              </a:solidFill>
              <a:latin typeface="Arial"/>
              <a:ea typeface="Arial"/>
              <a:cs typeface="Arial"/>
              <a:sym typeface="Arial"/>
            </a:endParaRPr>
          </a:p>
        </p:txBody>
      </p:sp>
      <p:cxnSp>
        <p:nvCxnSpPr>
          <p:cNvPr id="164" name="Google Shape;164;p26"/>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65" name="Google Shape;165;p26"/>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r>
              <a:rPr lang="ar-SA" sz="1700" b="0" i="0" u="none" strike="noStrike" cap="none">
                <a:solidFill>
                  <a:schemeClr val="lt1"/>
                </a:solidFill>
                <a:latin typeface="Arial"/>
                <a:ea typeface="Arial"/>
                <a:cs typeface="Arial"/>
                <a:sym typeface="Arial"/>
              </a:rPr>
              <a:t>يطبق الأنظمة وقواعد السلوك الوظيفية وأخلاقيات بيئة التعلم، كما يعزز الانتماء والولاء للوطن، والقيم الوطنية، ويحافظ على خصوصية المعلومات المهنية وحماية البيانات والمعلومات التي تتعلق بالعمل أو الأنشطة المهنية من الوصول غير المصرح به، والامتثال للقوانين واللوائح وسياسات وإجراءات العمل التي تتوافق مع القوانين واللوائح المحلية والدولية.</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sldNum" idx="12"/>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1">
              <a:lnSpc>
                <a:spcPct val="100000"/>
              </a:lnSpc>
              <a:spcBef>
                <a:spcPts val="0"/>
              </a:spcBef>
              <a:spcAft>
                <a:spcPts val="0"/>
              </a:spcAft>
              <a:buClr>
                <a:srgbClr val="888E92"/>
              </a:buClr>
              <a:buSzPts val="1200"/>
              <a:buFont typeface="Sakkal Majalla"/>
              <a:buNone/>
            </a:pPr>
            <a:fld id="{00000000-1234-1234-1234-123412341234}" type="slidenum">
              <a:rPr lang="ar-SA" sz="1200" b="0" i="0" u="none" strike="noStrike" cap="none">
                <a:solidFill>
                  <a:srgbClr val="888E92"/>
                </a:solidFill>
                <a:latin typeface="Sakkal Majalla"/>
                <a:ea typeface="Sakkal Majalla"/>
                <a:cs typeface="Sakkal Majalla"/>
                <a:sym typeface="Sakkal Majalla"/>
              </a:rPr>
              <a:t>9</a:t>
            </a:fld>
            <a:endParaRPr sz="1200" b="0" i="0" u="none" strike="noStrike" cap="none">
              <a:solidFill>
                <a:srgbClr val="888E92"/>
              </a:solidFill>
              <a:latin typeface="Sakkal Majalla"/>
              <a:ea typeface="Sakkal Majalla"/>
              <a:cs typeface="Sakkal Majalla"/>
              <a:sym typeface="Sakkal Majalla"/>
            </a:endParaRPr>
          </a:p>
        </p:txBody>
      </p:sp>
      <p:cxnSp>
        <p:nvCxnSpPr>
          <p:cNvPr id="171" name="Google Shape;171;p27"/>
          <p:cNvCxnSpPr/>
          <p:nvPr/>
        </p:nvCxnSpPr>
        <p:spPr>
          <a:xfrm rot="10800000">
            <a:off x="4251469" y="889686"/>
            <a:ext cx="7940531" cy="0"/>
          </a:xfrm>
          <a:prstGeom prst="straightConnector1">
            <a:avLst/>
          </a:prstGeom>
          <a:noFill/>
          <a:ln w="15875" cap="flat" cmpd="sng">
            <a:solidFill>
              <a:srgbClr val="0CA868"/>
            </a:solidFill>
            <a:prstDash val="solid"/>
            <a:miter lim="800000"/>
            <a:headEnd type="none" w="sm" len="sm"/>
            <a:tailEnd type="none" w="sm" len="sm"/>
          </a:ln>
        </p:spPr>
      </p:cxnSp>
      <p:grpSp>
        <p:nvGrpSpPr>
          <p:cNvPr id="172" name="Google Shape;172;p27"/>
          <p:cNvGrpSpPr/>
          <p:nvPr/>
        </p:nvGrpSpPr>
        <p:grpSpPr>
          <a:xfrm>
            <a:off x="277831" y="1051564"/>
            <a:ext cx="5702839" cy="5463534"/>
            <a:chOff x="8333490" y="2018584"/>
            <a:chExt cx="3103333" cy="2850585"/>
          </a:xfrm>
        </p:grpSpPr>
        <p:grpSp>
          <p:nvGrpSpPr>
            <p:cNvPr id="173" name="Google Shape;173;p27"/>
            <p:cNvGrpSpPr/>
            <p:nvPr/>
          </p:nvGrpSpPr>
          <p:grpSpPr>
            <a:xfrm>
              <a:off x="8333490" y="2018584"/>
              <a:ext cx="3103333" cy="2850585"/>
              <a:chOff x="8795291" y="2161288"/>
              <a:chExt cx="3099236" cy="2618266"/>
            </a:xfrm>
          </p:grpSpPr>
          <p:sp>
            <p:nvSpPr>
              <p:cNvPr id="174" name="Google Shape;174;p27"/>
              <p:cNvSpPr/>
              <p:nvPr/>
            </p:nvSpPr>
            <p:spPr>
              <a:xfrm flipH="1">
                <a:off x="8795291" y="2161288"/>
                <a:ext cx="3099236" cy="2618266"/>
              </a:xfrm>
              <a:prstGeom prst="roundRect">
                <a:avLst>
                  <a:gd name="adj" fmla="val 8166"/>
                </a:avLst>
              </a:prstGeom>
              <a:solidFill>
                <a:srgbClr val="E5E5E5"/>
              </a:solid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Sakkal Majalla"/>
                  <a:ea typeface="Sakkal Majalla"/>
                  <a:cs typeface="Sakkal Majalla"/>
                  <a:sym typeface="Sakkal Majalla"/>
                </a:endParaRPr>
              </a:p>
            </p:txBody>
          </p:sp>
          <p:grpSp>
            <p:nvGrpSpPr>
              <p:cNvPr id="175" name="Google Shape;175;p27"/>
              <p:cNvGrpSpPr/>
              <p:nvPr/>
            </p:nvGrpSpPr>
            <p:grpSpPr>
              <a:xfrm>
                <a:off x="8853804" y="2264946"/>
                <a:ext cx="2975056" cy="1915493"/>
                <a:chOff x="7313042" y="1130901"/>
                <a:chExt cx="2305741" cy="964488"/>
              </a:xfrm>
            </p:grpSpPr>
            <p:graphicFrame>
              <p:nvGraphicFramePr>
                <p:cNvPr id="176" name="Google Shape;176;p27"/>
                <p:cNvGraphicFramePr/>
                <p:nvPr/>
              </p:nvGraphicFramePr>
              <p:xfrm>
                <a:off x="7313042" y="1130901"/>
                <a:ext cx="1129207" cy="964488"/>
              </p:xfrm>
              <a:graphic>
                <a:graphicData uri="http://schemas.openxmlformats.org/drawingml/2006/chart">
                  <c:chart xmlns:c="http://schemas.openxmlformats.org/drawingml/2006/chart" xmlns:r="http://schemas.openxmlformats.org/officeDocument/2006/relationships" r:id="rId3"/>
                </a:graphicData>
              </a:graphic>
            </p:graphicFrame>
            <p:sp>
              <p:nvSpPr>
                <p:cNvPr id="177" name="Google Shape;177;p27"/>
                <p:cNvSpPr/>
                <p:nvPr/>
              </p:nvSpPr>
              <p:spPr>
                <a:xfrm>
                  <a:off x="8627687" y="1616466"/>
                  <a:ext cx="880649" cy="9653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797979"/>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الشواهد للعناصر التالية</a:t>
                  </a:r>
                  <a:endParaRPr sz="2000" b="1" i="0" u="none" strike="noStrike" cap="none">
                    <a:solidFill>
                      <a:srgbClr val="15603D"/>
                    </a:solidFill>
                    <a:latin typeface="Sakkal Majalla"/>
                    <a:ea typeface="Sakkal Majalla"/>
                    <a:cs typeface="Sakkal Majalla"/>
                    <a:sym typeface="Sakkal Majalla"/>
                  </a:endParaRPr>
                </a:p>
              </p:txBody>
            </p:sp>
            <p:cxnSp>
              <p:nvCxnSpPr>
                <p:cNvPr id="178" name="Google Shape;178;p27"/>
                <p:cNvCxnSpPr/>
                <p:nvPr/>
              </p:nvCxnSpPr>
              <p:spPr>
                <a:xfrm>
                  <a:off x="8570967" y="1737881"/>
                  <a:ext cx="1047816"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79" name="Google Shape;179;p27"/>
                <p:cNvSpPr/>
                <p:nvPr/>
              </p:nvSpPr>
              <p:spPr>
                <a:xfrm>
                  <a:off x="8539400" y="1352582"/>
                  <a:ext cx="1047816" cy="117673"/>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15603D"/>
                      </a:solidFill>
                      <a:latin typeface="Sakkal Majalla"/>
                      <a:ea typeface="Sakkal Majalla"/>
                      <a:cs typeface="Sakkal Majalla"/>
                      <a:sym typeface="Sakkal Majalla"/>
                    </a:rPr>
                    <a:t>الوزن النسبي </a:t>
                  </a:r>
                  <a:endParaRPr sz="2000" b="1" i="0" u="none" strike="noStrike" cap="none">
                    <a:solidFill>
                      <a:srgbClr val="15603D"/>
                    </a:solidFill>
                    <a:latin typeface="Sakkal Majalla"/>
                    <a:ea typeface="Sakkal Majalla"/>
                    <a:cs typeface="Sakkal Majalla"/>
                    <a:sym typeface="Sakkal Majalla"/>
                  </a:endParaRPr>
                </a:p>
              </p:txBody>
            </p:sp>
          </p:grpSp>
          <p:sp>
            <p:nvSpPr>
              <p:cNvPr id="180" name="Google Shape;180;p27"/>
              <p:cNvSpPr/>
              <p:nvPr/>
            </p:nvSpPr>
            <p:spPr>
              <a:xfrm flipH="1">
                <a:off x="9041972" y="3120528"/>
                <a:ext cx="909351" cy="39605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Sakkal Majalla"/>
                  <a:buNone/>
                </a:pPr>
                <a:r>
                  <a:rPr lang="ar-SA" sz="1800" b="1" i="0" u="none" strike="noStrike" cap="none">
                    <a:solidFill>
                      <a:srgbClr val="1C6980"/>
                    </a:solidFill>
                    <a:latin typeface="Sakkal Majalla"/>
                    <a:ea typeface="Sakkal Majalla"/>
                    <a:cs typeface="Sakkal Majalla"/>
                    <a:sym typeface="Sakkal Majalla"/>
                  </a:rPr>
                  <a:t>المعيار الثاني </a:t>
                </a:r>
                <a:endParaRPr sz="1800" b="1" i="0" u="none" strike="noStrike" cap="none">
                  <a:solidFill>
                    <a:srgbClr val="1C6980"/>
                  </a:solidFill>
                  <a:latin typeface="Sakkal Majalla"/>
                  <a:ea typeface="Sakkal Majalla"/>
                  <a:cs typeface="Sakkal Majalla"/>
                  <a:sym typeface="Sakkal Majalla"/>
                </a:endParaRPr>
              </a:p>
            </p:txBody>
          </p:sp>
        </p:grpSp>
        <p:sp>
          <p:nvSpPr>
            <p:cNvPr id="181" name="Google Shape;181;p27"/>
            <p:cNvSpPr txBox="1"/>
            <p:nvPr/>
          </p:nvSpPr>
          <p:spPr>
            <a:xfrm>
              <a:off x="8580497" y="2087858"/>
              <a:ext cx="2559300" cy="25440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000000"/>
                </a:buClr>
                <a:buSzPts val="2000"/>
                <a:buFont typeface="Arial"/>
                <a:buNone/>
              </a:pPr>
              <a:r>
                <a:rPr lang="ar-SA" sz="2000" b="1" i="0" u="none" strike="noStrike" cap="none">
                  <a:solidFill>
                    <a:srgbClr val="003845"/>
                  </a:solidFill>
                  <a:latin typeface="Sakkal Majalla"/>
                  <a:ea typeface="Sakkal Majalla"/>
                  <a:cs typeface="Sakkal Majalla"/>
                  <a:sym typeface="Sakkal Majalla"/>
                </a:rPr>
                <a:t>معيار القياس استمارة</a:t>
              </a:r>
              <a:endParaRPr sz="1400" b="0" i="0" u="none" strike="noStrike" cap="none">
                <a:solidFill>
                  <a:srgbClr val="000000"/>
                </a:solidFill>
                <a:latin typeface="Arial"/>
                <a:ea typeface="Arial"/>
                <a:cs typeface="Arial"/>
                <a:sym typeface="Arial"/>
              </a:endParaRPr>
            </a:p>
          </p:txBody>
        </p:sp>
      </p:grpSp>
      <p:sp>
        <p:nvSpPr>
          <p:cNvPr id="182" name="Google Shape;182;p27"/>
          <p:cNvSpPr txBox="1"/>
          <p:nvPr/>
        </p:nvSpPr>
        <p:spPr>
          <a:xfrm>
            <a:off x="8636946" y="5034113"/>
            <a:ext cx="2511756" cy="4616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400"/>
              <a:buFont typeface="Arial"/>
              <a:buNone/>
            </a:pPr>
            <a:r>
              <a:rPr lang="ar-SA" sz="2400" b="1" i="0" u="none" strike="noStrike" cap="none">
                <a:solidFill>
                  <a:schemeClr val="dk1"/>
                </a:solidFill>
                <a:latin typeface="Sakkal Majalla"/>
                <a:ea typeface="Sakkal Majalla"/>
                <a:cs typeface="Sakkal Majalla"/>
                <a:sym typeface="Sakkal Majalla"/>
              </a:rPr>
              <a:t>الشاهد / باركود تفاعلي </a:t>
            </a:r>
            <a:endParaRPr sz="2400" b="1" i="0" u="none" strike="noStrike" cap="none">
              <a:solidFill>
                <a:srgbClr val="000000"/>
              </a:solidFill>
              <a:latin typeface="Arial"/>
              <a:ea typeface="Arial"/>
              <a:cs typeface="Arial"/>
              <a:sym typeface="Arial"/>
            </a:endParaRPr>
          </a:p>
        </p:txBody>
      </p:sp>
      <p:sp>
        <p:nvSpPr>
          <p:cNvPr id="183" name="Google Shape;183;p27"/>
          <p:cNvSpPr/>
          <p:nvPr/>
        </p:nvSpPr>
        <p:spPr>
          <a:xfrm>
            <a:off x="6216573" y="4252685"/>
            <a:ext cx="2420373" cy="2262413"/>
          </a:xfrm>
          <a:prstGeom prst="roundRect">
            <a:avLst>
              <a:gd name="adj" fmla="val 16667"/>
            </a:avLst>
          </a:prstGeom>
          <a:solidFill>
            <a:srgbClr val="FF00FF"/>
          </a:solidFill>
          <a:ln w="28575" cap="flat" cmpd="sng">
            <a:solidFill>
              <a:srgbClr val="209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kkal Majalla"/>
              <a:ea typeface="Sakkal Majalla"/>
              <a:cs typeface="Sakkal Majalla"/>
              <a:sym typeface="Sakkal Majalla"/>
            </a:endParaRPr>
          </a:p>
        </p:txBody>
      </p:sp>
      <p:sp>
        <p:nvSpPr>
          <p:cNvPr id="184" name="Google Shape;184;p27"/>
          <p:cNvSpPr/>
          <p:nvPr/>
        </p:nvSpPr>
        <p:spPr>
          <a:xfrm>
            <a:off x="3621085" y="2599499"/>
            <a:ext cx="1839858" cy="400069"/>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2CC17C"/>
              </a:buClr>
              <a:buSzPts val="2000"/>
              <a:buFont typeface="Sakkal Majalla"/>
              <a:buNone/>
            </a:pPr>
            <a:r>
              <a:rPr lang="ar-SA" sz="2000" b="1" i="0" u="none" strike="noStrike" cap="none">
                <a:solidFill>
                  <a:srgbClr val="C00000"/>
                </a:solidFill>
                <a:latin typeface="Sakkal Majalla"/>
                <a:ea typeface="Sakkal Majalla"/>
                <a:cs typeface="Sakkal Majalla"/>
                <a:sym typeface="Sakkal Majalla"/>
              </a:rPr>
              <a:t>10%</a:t>
            </a:r>
            <a:endParaRPr sz="2000" b="1" i="0" u="none" strike="noStrike" cap="none">
              <a:solidFill>
                <a:srgbClr val="C00000"/>
              </a:solidFill>
              <a:latin typeface="Sakkal Majalla"/>
              <a:ea typeface="Sakkal Majalla"/>
              <a:cs typeface="Sakkal Majalla"/>
              <a:sym typeface="Sakkal Majalla"/>
            </a:endParaRPr>
          </a:p>
        </p:txBody>
      </p:sp>
      <p:sp>
        <p:nvSpPr>
          <p:cNvPr id="185" name="Google Shape;185;p27"/>
          <p:cNvSpPr/>
          <p:nvPr/>
        </p:nvSpPr>
        <p:spPr>
          <a:xfrm>
            <a:off x="1186192" y="3969994"/>
            <a:ext cx="4703097" cy="1938952"/>
          </a:xfrm>
          <a:prstGeom prst="rect">
            <a:avLst/>
          </a:prstGeom>
          <a:noFill/>
          <a:ln>
            <a:noFill/>
          </a:ln>
        </p:spPr>
        <p:txBody>
          <a:bodyPr spcFirstLastPara="1" wrap="square" lIns="91425" tIns="45700" rIns="91425" bIns="45700" anchor="t" anchorCtr="0">
            <a:spAutoFit/>
          </a:bodyPr>
          <a:lstStyle/>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مجتمعات التعلم المهنية.</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سجل تبادل الزيارات.</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تقرير تنفيذ درس تطبيقي.</a:t>
            </a:r>
            <a:endParaRPr/>
          </a:p>
          <a:p>
            <a:pPr marL="342900" marR="0" lvl="0" indent="-342900" algn="r" rtl="1">
              <a:lnSpc>
                <a:spcPct val="150000"/>
              </a:lnSpc>
              <a:spcBef>
                <a:spcPts val="0"/>
              </a:spcBef>
              <a:spcAft>
                <a:spcPts val="0"/>
              </a:spcAft>
              <a:buClr>
                <a:srgbClr val="797979"/>
              </a:buClr>
              <a:buSzPts val="2000"/>
              <a:buFont typeface="Noto Sans Symbols"/>
              <a:buChar char="❑"/>
            </a:pPr>
            <a:r>
              <a:rPr lang="ar-SA" sz="2000" b="1" i="0" u="none" strike="noStrike" cap="none">
                <a:solidFill>
                  <a:srgbClr val="181818"/>
                </a:solidFill>
                <a:latin typeface="Sakkal Majalla"/>
                <a:ea typeface="Sakkal Majalla"/>
                <a:cs typeface="Sakkal Majalla"/>
                <a:sym typeface="Sakkal Majalla"/>
              </a:rPr>
              <a:t>شهادات حضور الدورات والورش التدريبية.</a:t>
            </a:r>
            <a:endParaRPr/>
          </a:p>
        </p:txBody>
      </p:sp>
      <p:sp>
        <p:nvSpPr>
          <p:cNvPr id="186" name="Google Shape;186;p27"/>
          <p:cNvSpPr txBox="1"/>
          <p:nvPr/>
        </p:nvSpPr>
        <p:spPr>
          <a:xfrm>
            <a:off x="112542" y="251023"/>
            <a:ext cx="11606903" cy="64629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ar-SA" sz="3600" b="1" i="0" u="none" strike="noStrike" cap="none" dirty="0">
                <a:solidFill>
                  <a:schemeClr val="dk1"/>
                </a:solidFill>
                <a:latin typeface="Sakkal Majalla"/>
                <a:ea typeface="Sakkal Majalla"/>
                <a:cs typeface="Sakkal Majalla"/>
                <a:sym typeface="Sakkal Majalla"/>
              </a:rPr>
              <a:t>المعيار الثاني : التفاعل مع المجتمع المهني</a:t>
            </a:r>
            <a:endParaRPr sz="3600" b="1" i="0" u="none" strike="noStrike" cap="none" dirty="0">
              <a:solidFill>
                <a:srgbClr val="000000"/>
              </a:solidFill>
              <a:latin typeface="Arial"/>
              <a:ea typeface="Arial"/>
              <a:cs typeface="Arial"/>
              <a:sym typeface="Arial"/>
            </a:endParaRPr>
          </a:p>
        </p:txBody>
      </p:sp>
      <p:cxnSp>
        <p:nvCxnSpPr>
          <p:cNvPr id="187" name="Google Shape;187;p27"/>
          <p:cNvCxnSpPr/>
          <p:nvPr/>
        </p:nvCxnSpPr>
        <p:spPr>
          <a:xfrm>
            <a:off x="3297142" y="2599499"/>
            <a:ext cx="2487747" cy="0"/>
          </a:xfrm>
          <a:prstGeom prst="straightConnector1">
            <a:avLst/>
          </a:prstGeom>
          <a:solidFill>
            <a:schemeClr val="lt1"/>
          </a:solidFill>
          <a:ln w="12700" cap="flat" cmpd="sng">
            <a:solidFill>
              <a:srgbClr val="BFBFBF"/>
            </a:solidFill>
            <a:prstDash val="solid"/>
            <a:round/>
            <a:headEnd type="none" w="sm" len="sm"/>
            <a:tailEnd type="none" w="sm" len="sm"/>
          </a:ln>
        </p:spPr>
      </p:cxnSp>
      <p:sp>
        <p:nvSpPr>
          <p:cNvPr id="188" name="Google Shape;188;p27"/>
          <p:cNvSpPr/>
          <p:nvPr/>
        </p:nvSpPr>
        <p:spPr>
          <a:xfrm>
            <a:off x="6211325" y="1051566"/>
            <a:ext cx="5702843" cy="3026942"/>
          </a:xfrm>
          <a:prstGeom prst="roundRect">
            <a:avLst>
              <a:gd name="adj" fmla="val 15384"/>
            </a:avLst>
          </a:prstGeom>
          <a:solidFill>
            <a:srgbClr val="A2A2A2"/>
          </a:solidFill>
          <a:ln w="38100" cap="flat" cmpd="sng">
            <a:solidFill>
              <a:srgbClr val="103B48"/>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1">
              <a:lnSpc>
                <a:spcPct val="150000"/>
              </a:lnSpc>
              <a:spcBef>
                <a:spcPts val="0"/>
              </a:spcBef>
              <a:spcAft>
                <a:spcPts val="0"/>
              </a:spcAft>
              <a:buNone/>
            </a:pPr>
            <a:r>
              <a:rPr lang="ar-SA" sz="1400" b="0" i="0" u="none" strike="noStrike" cap="none">
                <a:solidFill>
                  <a:schemeClr val="lt1"/>
                </a:solidFill>
                <a:latin typeface="Arial"/>
                <a:ea typeface="Arial"/>
                <a:cs typeface="Arial"/>
                <a:sym typeface="Arial"/>
              </a:rPr>
              <a:t>المشاركة الفعالة في مجتمعات وشبكات التعليم تسهم في تبادل المعرفة وتطوير المهارات المهنية وتعزيز أفضل الممارسات التعليمية. يشمل ذلك:</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التعلم المستمر: من خلال التطوير المهني، وورش العمل والدورات، والمؤتمرات.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التعاون والتواصل: لبناء شبكات مهنية، تبادل الأفكار، ومواجهة التحديات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الإسهام في التطوير: عبر الأبحاث، تطوير المناهج، ودعم السياسات التعليمية.</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الإرشاد والتوجيه: بدعم المعلمين الجدد ومشاركة الخبرات.</a:t>
            </a:r>
            <a:endParaRPr/>
          </a:p>
          <a:p>
            <a:pPr marL="285750" marR="0" lvl="0" indent="-285750" algn="r" rtl="1">
              <a:lnSpc>
                <a:spcPct val="100000"/>
              </a:lnSpc>
              <a:spcBef>
                <a:spcPts val="0"/>
              </a:spcBef>
              <a:spcAft>
                <a:spcPts val="0"/>
              </a:spcAft>
              <a:buClr>
                <a:srgbClr val="000000"/>
              </a:buClr>
              <a:buSzPts val="1400"/>
              <a:buFont typeface="Noto Sans Symbols"/>
              <a:buChar char="▪"/>
            </a:pPr>
            <a:r>
              <a:rPr lang="ar-SA" sz="1400" b="0" i="0" u="none" strike="noStrike" cap="none">
                <a:solidFill>
                  <a:schemeClr val="lt1"/>
                </a:solidFill>
                <a:latin typeface="Arial"/>
                <a:ea typeface="Arial"/>
                <a:cs typeface="Arial"/>
                <a:sym typeface="Arial"/>
              </a:rPr>
              <a:t>التفكير الذاتي: لتحسين الممارسات وبناء بيئة تعليمية تُعزز التعلم المستمر والتطوير.</a:t>
            </a:r>
            <a:endParaRPr/>
          </a:p>
        </p:txBody>
      </p:sp>
    </p:spTree>
  </p:cSld>
  <p:clrMapOvr>
    <a:masterClrMapping/>
  </p:clrMapOvr>
</p:sld>
</file>

<file path=ppt/theme/theme1.xml><?xml version="1.0" encoding="utf-8"?>
<a:theme xmlns:a="http://schemas.openxmlformats.org/drawingml/2006/main" name="1_نسق Office">
  <a:themeElements>
    <a:clrScheme name="الوان وزارة التعليم">
      <a:dk1>
        <a:srgbClr val="003845"/>
      </a:dk1>
      <a:lt1>
        <a:srgbClr val="F2F2F2"/>
      </a:lt1>
      <a:dk2>
        <a:srgbClr val="2CC17C"/>
      </a:dk2>
      <a:lt2>
        <a:srgbClr val="F2F2F2"/>
      </a:lt2>
      <a:accent1>
        <a:srgbClr val="0CA868"/>
      </a:accent1>
      <a:accent2>
        <a:srgbClr val="C1B488"/>
      </a:accent2>
      <a:accent3>
        <a:srgbClr val="7F7F7F"/>
      </a:accent3>
      <a:accent4>
        <a:srgbClr val="268CAB"/>
      </a:accent4>
      <a:accent5>
        <a:srgbClr val="F2F2F2"/>
      </a:accent5>
      <a:accent6>
        <a:srgbClr val="D8D8D8"/>
      </a:accent6>
      <a:hlink>
        <a:srgbClr val="2CC17C"/>
      </a:hlink>
      <a:folHlink>
        <a:srgbClr val="0038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TotalTime>
  <Words>1559</Words>
  <Application>Microsoft Office PowerPoint</Application>
  <PresentationFormat>شاشة عريضة</PresentationFormat>
  <Paragraphs>243</Paragraphs>
  <Slides>21</Slides>
  <Notes>21</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21</vt:i4>
      </vt:variant>
    </vt:vector>
  </HeadingPairs>
  <TitlesOfParts>
    <vt:vector size="26" baseType="lpstr">
      <vt:lpstr>Noto Sans Symbols</vt:lpstr>
      <vt:lpstr>Arial</vt:lpstr>
      <vt:lpstr>Sakkal Majalla</vt:lpstr>
      <vt:lpstr>Amiri</vt:lpstr>
      <vt:lpstr>1_نسق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عبدالله المطرفي</dc:creator>
  <cp:lastModifiedBy>recp5</cp:lastModifiedBy>
  <cp:revision>4</cp:revision>
  <dcterms:created xsi:type="dcterms:W3CDTF">2025-03-24T07:51:47Z</dcterms:created>
  <dcterms:modified xsi:type="dcterms:W3CDTF">2025-12-02T00:02:26Z</dcterms:modified>
</cp:coreProperties>
</file>